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  <p:sldMasterId id="2147483648" r:id="rId5"/>
    <p:sldMasterId id="2147483684" r:id="rId6"/>
    <p:sldMasterId id="2147483672" r:id="rId7"/>
  </p:sldMasterIdLst>
  <p:notesMasterIdLst>
    <p:notesMasterId r:id="rId40"/>
  </p:notesMasterIdLst>
  <p:handoutMasterIdLst>
    <p:handoutMasterId r:id="rId41"/>
  </p:handoutMasterIdLst>
  <p:sldIdLst>
    <p:sldId id="371" r:id="rId8"/>
    <p:sldId id="385" r:id="rId9"/>
    <p:sldId id="387" r:id="rId10"/>
    <p:sldId id="356" r:id="rId11"/>
    <p:sldId id="431" r:id="rId12"/>
    <p:sldId id="432" r:id="rId13"/>
    <p:sldId id="441" r:id="rId14"/>
    <p:sldId id="435" r:id="rId15"/>
    <p:sldId id="433" r:id="rId16"/>
    <p:sldId id="443" r:id="rId17"/>
    <p:sldId id="425" r:id="rId18"/>
    <p:sldId id="391" r:id="rId19"/>
    <p:sldId id="378" r:id="rId20"/>
    <p:sldId id="392" r:id="rId21"/>
    <p:sldId id="438" r:id="rId22"/>
    <p:sldId id="421" r:id="rId23"/>
    <p:sldId id="394" r:id="rId24"/>
    <p:sldId id="396" r:id="rId25"/>
    <p:sldId id="395" r:id="rId26"/>
    <p:sldId id="426" r:id="rId27"/>
    <p:sldId id="415" r:id="rId28"/>
    <p:sldId id="416" r:id="rId29"/>
    <p:sldId id="417" r:id="rId30"/>
    <p:sldId id="427" r:id="rId31"/>
    <p:sldId id="418" r:id="rId32"/>
    <p:sldId id="419" r:id="rId33"/>
    <p:sldId id="436" r:id="rId34"/>
    <p:sldId id="428" r:id="rId35"/>
    <p:sldId id="410" r:id="rId36"/>
    <p:sldId id="409" r:id="rId37"/>
    <p:sldId id="442" r:id="rId38"/>
    <p:sldId id="429" r:id="rId39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osen Solutions" initials="RS" lastIdx="2" clrIdx="0">
    <p:extLst>
      <p:ext uri="{19B8F6BF-5375-455C-9EA6-DF929625EA0E}">
        <p15:presenceInfo xmlns:p15="http://schemas.microsoft.com/office/powerpoint/2012/main" userId="Roosen Solutions" providerId="None"/>
      </p:ext>
    </p:extLst>
  </p:cmAuthor>
  <p:cmAuthor id="2" name="Lisa Waals" initials="LW" lastIdx="1" clrIdx="1">
    <p:extLst>
      <p:ext uri="{19B8F6BF-5375-455C-9EA6-DF929625EA0E}">
        <p15:presenceInfo xmlns:p15="http://schemas.microsoft.com/office/powerpoint/2012/main" userId="S::u0136521@ucll.be::2a11b1b1-dd1d-4b20-ad0f-4d0d31d445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49"/>
    <a:srgbClr val="FF0066"/>
    <a:srgbClr val="003469"/>
    <a:srgbClr val="ABE1FA"/>
    <a:srgbClr val="E3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7C2ED8-4BA0-47C1-8C29-8CFE4A02316A}" v="19" dt="2025-09-17T11:31:24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858" autoAdjust="0"/>
  </p:normalViewPr>
  <p:slideViewPr>
    <p:cSldViewPr snapToGrid="0">
      <p:cViewPr varScale="1">
        <p:scale>
          <a:sx n="55" d="100"/>
          <a:sy n="55" d="100"/>
        </p:scale>
        <p:origin x="1622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40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e Hindrix" userId="f8630cad-3f2f-4e79-9e2e-1880e78caec2" providerId="ADAL" clId="{F57C2ED8-4BA0-47C1-8C29-8CFE4A02316A}"/>
    <pc:docChg chg="custSel addSld delSld modSld">
      <pc:chgData name="Karine Hindrix" userId="f8630cad-3f2f-4e79-9e2e-1880e78caec2" providerId="ADAL" clId="{F57C2ED8-4BA0-47C1-8C29-8CFE4A02316A}" dt="2025-09-17T11:34:45.251" v="1194" actId="47"/>
      <pc:docMkLst>
        <pc:docMk/>
      </pc:docMkLst>
      <pc:sldChg chg="addSp delSp modSp mod">
        <pc:chgData name="Karine Hindrix" userId="f8630cad-3f2f-4e79-9e2e-1880e78caec2" providerId="ADAL" clId="{F57C2ED8-4BA0-47C1-8C29-8CFE4A02316A}" dt="2025-09-17T11:19:35.816" v="65" actId="1440"/>
        <pc:sldMkLst>
          <pc:docMk/>
          <pc:sldMk cId="1914651291" sldId="356"/>
        </pc:sldMkLst>
        <pc:spChg chg="add mod">
          <ac:chgData name="Karine Hindrix" userId="f8630cad-3f2f-4e79-9e2e-1880e78caec2" providerId="ADAL" clId="{F57C2ED8-4BA0-47C1-8C29-8CFE4A02316A}" dt="2025-09-17T11:19:30.016" v="63" actId="1076"/>
          <ac:spMkLst>
            <pc:docMk/>
            <pc:sldMk cId="1914651291" sldId="356"/>
            <ac:spMk id="20" creationId="{604D2C72-0DE9-D720-1195-CE09F697133B}"/>
          </ac:spMkLst>
        </pc:spChg>
        <pc:grpChg chg="del">
          <ac:chgData name="Karine Hindrix" userId="f8630cad-3f2f-4e79-9e2e-1880e78caec2" providerId="ADAL" clId="{F57C2ED8-4BA0-47C1-8C29-8CFE4A02316A}" dt="2025-09-17T11:18:54.652" v="46" actId="478"/>
          <ac:grpSpMkLst>
            <pc:docMk/>
            <pc:sldMk cId="1914651291" sldId="356"/>
            <ac:grpSpMk id="12" creationId="{682E8F8A-6D41-35A4-FC1B-282AE4BFBBAC}"/>
          </ac:grpSpMkLst>
        </pc:grpChg>
        <pc:picChg chg="add mod">
          <ac:chgData name="Karine Hindrix" userId="f8630cad-3f2f-4e79-9e2e-1880e78caec2" providerId="ADAL" clId="{F57C2ED8-4BA0-47C1-8C29-8CFE4A02316A}" dt="2025-09-17T11:19:35.816" v="65" actId="1440"/>
          <ac:picMkLst>
            <pc:docMk/>
            <pc:sldMk cId="1914651291" sldId="356"/>
            <ac:picMk id="18" creationId="{E7F229AE-E4C8-3F0B-DC8D-62375442BD33}"/>
          </ac:picMkLst>
        </pc:picChg>
      </pc:sldChg>
      <pc:sldChg chg="modSp mod">
        <pc:chgData name="Karine Hindrix" userId="f8630cad-3f2f-4e79-9e2e-1880e78caec2" providerId="ADAL" clId="{F57C2ED8-4BA0-47C1-8C29-8CFE4A02316A}" dt="2025-09-17T11:31:00.018" v="668" actId="404"/>
        <pc:sldMkLst>
          <pc:docMk/>
          <pc:sldMk cId="1218384411" sldId="378"/>
        </pc:sldMkLst>
        <pc:spChg chg="mod">
          <ac:chgData name="Karine Hindrix" userId="f8630cad-3f2f-4e79-9e2e-1880e78caec2" providerId="ADAL" clId="{F57C2ED8-4BA0-47C1-8C29-8CFE4A02316A}" dt="2025-09-17T11:30:33.087" v="593" actId="113"/>
          <ac:spMkLst>
            <pc:docMk/>
            <pc:sldMk cId="1218384411" sldId="378"/>
            <ac:spMk id="2" creationId="{45D2BF69-9CEF-484D-8BF1-8FCBC5B31EA0}"/>
          </ac:spMkLst>
        </pc:spChg>
        <pc:spChg chg="mod">
          <ac:chgData name="Karine Hindrix" userId="f8630cad-3f2f-4e79-9e2e-1880e78caec2" providerId="ADAL" clId="{F57C2ED8-4BA0-47C1-8C29-8CFE4A02316A}" dt="2025-09-17T11:31:00.018" v="668" actId="404"/>
          <ac:spMkLst>
            <pc:docMk/>
            <pc:sldMk cId="1218384411" sldId="378"/>
            <ac:spMk id="3" creationId="{387F6099-CA71-4956-93BE-87546EF47358}"/>
          </ac:spMkLst>
        </pc:spChg>
      </pc:sldChg>
      <pc:sldChg chg="modSp mod modNotesTx">
        <pc:chgData name="Karine Hindrix" userId="f8630cad-3f2f-4e79-9e2e-1880e78caec2" providerId="ADAL" clId="{F57C2ED8-4BA0-47C1-8C29-8CFE4A02316A}" dt="2025-09-17T11:17:59.832" v="45" actId="20577"/>
        <pc:sldMkLst>
          <pc:docMk/>
          <pc:sldMk cId="322422710" sldId="385"/>
        </pc:sldMkLst>
        <pc:spChg chg="mod">
          <ac:chgData name="Karine Hindrix" userId="f8630cad-3f2f-4e79-9e2e-1880e78caec2" providerId="ADAL" clId="{F57C2ED8-4BA0-47C1-8C29-8CFE4A02316A}" dt="2025-09-17T11:17:59.832" v="45" actId="20577"/>
          <ac:spMkLst>
            <pc:docMk/>
            <pc:sldMk cId="322422710" sldId="385"/>
            <ac:spMk id="3" creationId="{59A685E7-D843-4516-87AC-69E5640EEB6C}"/>
          </ac:spMkLst>
        </pc:spChg>
      </pc:sldChg>
      <pc:sldChg chg="addSp modSp mod">
        <pc:chgData name="Karine Hindrix" userId="f8630cad-3f2f-4e79-9e2e-1880e78caec2" providerId="ADAL" clId="{F57C2ED8-4BA0-47C1-8C29-8CFE4A02316A}" dt="2025-09-17T11:22:58.114" v="213" actId="1076"/>
        <pc:sldMkLst>
          <pc:docMk/>
          <pc:sldMk cId="3762898375" sldId="391"/>
        </pc:sldMkLst>
        <pc:spChg chg="mod">
          <ac:chgData name="Karine Hindrix" userId="f8630cad-3f2f-4e79-9e2e-1880e78caec2" providerId="ADAL" clId="{F57C2ED8-4BA0-47C1-8C29-8CFE4A02316A}" dt="2025-09-17T11:22:11.076" v="134" actId="20577"/>
          <ac:spMkLst>
            <pc:docMk/>
            <pc:sldMk cId="3762898375" sldId="391"/>
            <ac:spMk id="4" creationId="{6FEBB263-4211-F14F-CA1E-1BED2B72EA7C}"/>
          </ac:spMkLst>
        </pc:spChg>
        <pc:spChg chg="add mod">
          <ac:chgData name="Karine Hindrix" userId="f8630cad-3f2f-4e79-9e2e-1880e78caec2" providerId="ADAL" clId="{F57C2ED8-4BA0-47C1-8C29-8CFE4A02316A}" dt="2025-09-17T11:22:58.114" v="213" actId="1076"/>
          <ac:spMkLst>
            <pc:docMk/>
            <pc:sldMk cId="3762898375" sldId="391"/>
            <ac:spMk id="13" creationId="{F7BFE67B-6037-9D57-C0E4-08ED64FB8035}"/>
          </ac:spMkLst>
        </pc:spChg>
      </pc:sldChg>
      <pc:sldChg chg="modSp mod">
        <pc:chgData name="Karine Hindrix" userId="f8630cad-3f2f-4e79-9e2e-1880e78caec2" providerId="ADAL" clId="{F57C2ED8-4BA0-47C1-8C29-8CFE4A02316A}" dt="2025-09-17T11:24:12.454" v="241" actId="20577"/>
        <pc:sldMkLst>
          <pc:docMk/>
          <pc:sldMk cId="1696635097" sldId="394"/>
        </pc:sldMkLst>
        <pc:spChg chg="mod">
          <ac:chgData name="Karine Hindrix" userId="f8630cad-3f2f-4e79-9e2e-1880e78caec2" providerId="ADAL" clId="{F57C2ED8-4BA0-47C1-8C29-8CFE4A02316A}" dt="2025-09-17T11:24:12.454" v="241" actId="20577"/>
          <ac:spMkLst>
            <pc:docMk/>
            <pc:sldMk cId="1696635097" sldId="394"/>
            <ac:spMk id="4" creationId="{144E9006-095F-4473-3F31-EC2FFDE31980}"/>
          </ac:spMkLst>
        </pc:spChg>
      </pc:sldChg>
      <pc:sldChg chg="modSp mod">
        <pc:chgData name="Karine Hindrix" userId="f8630cad-3f2f-4e79-9e2e-1880e78caec2" providerId="ADAL" clId="{F57C2ED8-4BA0-47C1-8C29-8CFE4A02316A}" dt="2025-09-17T11:24:32.103" v="251" actId="20577"/>
        <pc:sldMkLst>
          <pc:docMk/>
          <pc:sldMk cId="329099179" sldId="396"/>
        </pc:sldMkLst>
        <pc:spChg chg="mod">
          <ac:chgData name="Karine Hindrix" userId="f8630cad-3f2f-4e79-9e2e-1880e78caec2" providerId="ADAL" clId="{F57C2ED8-4BA0-47C1-8C29-8CFE4A02316A}" dt="2025-09-17T11:24:32.103" v="251" actId="20577"/>
          <ac:spMkLst>
            <pc:docMk/>
            <pc:sldMk cId="329099179" sldId="396"/>
            <ac:spMk id="5" creationId="{B5D9E966-2084-2DD7-CBE9-09810C65D47C}"/>
          </ac:spMkLst>
        </pc:spChg>
      </pc:sldChg>
      <pc:sldChg chg="modNotesTx">
        <pc:chgData name="Karine Hindrix" userId="f8630cad-3f2f-4e79-9e2e-1880e78caec2" providerId="ADAL" clId="{F57C2ED8-4BA0-47C1-8C29-8CFE4A02316A}" dt="2025-09-17T11:34:21.986" v="1193" actId="20577"/>
        <pc:sldMkLst>
          <pc:docMk/>
          <pc:sldMk cId="812124525" sldId="409"/>
        </pc:sldMkLst>
      </pc:sldChg>
      <pc:sldChg chg="modNotesTx">
        <pc:chgData name="Karine Hindrix" userId="f8630cad-3f2f-4e79-9e2e-1880e78caec2" providerId="ADAL" clId="{F57C2ED8-4BA0-47C1-8C29-8CFE4A02316A}" dt="2025-09-17T11:27:51.202" v="584" actId="20577"/>
        <pc:sldMkLst>
          <pc:docMk/>
          <pc:sldMk cId="1927410739" sldId="410"/>
        </pc:sldMkLst>
      </pc:sldChg>
      <pc:sldChg chg="addSp modSp mod">
        <pc:chgData name="Karine Hindrix" userId="f8630cad-3f2f-4e79-9e2e-1880e78caec2" providerId="ADAL" clId="{F57C2ED8-4BA0-47C1-8C29-8CFE4A02316A}" dt="2025-09-17T11:25:27.993" v="332" actId="1076"/>
        <pc:sldMkLst>
          <pc:docMk/>
          <pc:sldMk cId="2266948401" sldId="416"/>
        </pc:sldMkLst>
        <pc:spChg chg="add mod">
          <ac:chgData name="Karine Hindrix" userId="f8630cad-3f2f-4e79-9e2e-1880e78caec2" providerId="ADAL" clId="{F57C2ED8-4BA0-47C1-8C29-8CFE4A02316A}" dt="2025-09-17T11:25:27.993" v="332" actId="1076"/>
          <ac:spMkLst>
            <pc:docMk/>
            <pc:sldMk cId="2266948401" sldId="416"/>
            <ac:spMk id="7" creationId="{D5718048-F5ED-C3A8-9EA9-18426D590367}"/>
          </ac:spMkLst>
        </pc:spChg>
      </pc:sldChg>
      <pc:sldChg chg="modNotesTx">
        <pc:chgData name="Karine Hindrix" userId="f8630cad-3f2f-4e79-9e2e-1880e78caec2" providerId="ADAL" clId="{F57C2ED8-4BA0-47C1-8C29-8CFE4A02316A}" dt="2025-09-17T11:33:39.957" v="1074" actId="20577"/>
        <pc:sldMkLst>
          <pc:docMk/>
          <pc:sldMk cId="3213253357" sldId="417"/>
        </pc:sldMkLst>
      </pc:sldChg>
      <pc:sldChg chg="addSp modSp mod">
        <pc:chgData name="Karine Hindrix" userId="f8630cad-3f2f-4e79-9e2e-1880e78caec2" providerId="ADAL" clId="{F57C2ED8-4BA0-47C1-8C29-8CFE4A02316A}" dt="2025-09-17T11:26:54.089" v="459" actId="1076"/>
        <pc:sldMkLst>
          <pc:docMk/>
          <pc:sldMk cId="3406443718" sldId="418"/>
        </pc:sldMkLst>
        <pc:spChg chg="mod">
          <ac:chgData name="Karine Hindrix" userId="f8630cad-3f2f-4e79-9e2e-1880e78caec2" providerId="ADAL" clId="{F57C2ED8-4BA0-47C1-8C29-8CFE4A02316A}" dt="2025-09-17T11:26:54.089" v="459" actId="1076"/>
          <ac:spMkLst>
            <pc:docMk/>
            <pc:sldMk cId="3406443718" sldId="418"/>
            <ac:spMk id="12" creationId="{4C64AE1B-7694-0A4F-8A74-EDB653B19636}"/>
          </ac:spMkLst>
        </pc:spChg>
        <pc:spChg chg="add mod">
          <ac:chgData name="Karine Hindrix" userId="f8630cad-3f2f-4e79-9e2e-1880e78caec2" providerId="ADAL" clId="{F57C2ED8-4BA0-47C1-8C29-8CFE4A02316A}" dt="2025-09-17T11:26:45.685" v="458" actId="403"/>
          <ac:spMkLst>
            <pc:docMk/>
            <pc:sldMk cId="3406443718" sldId="418"/>
            <ac:spMk id="14" creationId="{6BC5E99B-BCBE-AB98-7999-F88FE2C3AD9D}"/>
          </ac:spMkLst>
        </pc:spChg>
        <pc:picChg chg="mod">
          <ac:chgData name="Karine Hindrix" userId="f8630cad-3f2f-4e79-9e2e-1880e78caec2" providerId="ADAL" clId="{F57C2ED8-4BA0-47C1-8C29-8CFE4A02316A}" dt="2025-09-17T11:26:30.379" v="451" actId="1076"/>
          <ac:picMkLst>
            <pc:docMk/>
            <pc:sldMk cId="3406443718" sldId="418"/>
            <ac:picMk id="10" creationId="{F036E0DA-DEE0-D69D-EEED-7EE852DA6B00}"/>
          </ac:picMkLst>
        </pc:picChg>
      </pc:sldChg>
      <pc:sldChg chg="modSp">
        <pc:chgData name="Karine Hindrix" userId="f8630cad-3f2f-4e79-9e2e-1880e78caec2" providerId="ADAL" clId="{F57C2ED8-4BA0-47C1-8C29-8CFE4A02316A}" dt="2025-09-17T11:27:09.127" v="475" actId="20577"/>
        <pc:sldMkLst>
          <pc:docMk/>
          <pc:sldMk cId="1005421455" sldId="419"/>
        </pc:sldMkLst>
        <pc:spChg chg="mod">
          <ac:chgData name="Karine Hindrix" userId="f8630cad-3f2f-4e79-9e2e-1880e78caec2" providerId="ADAL" clId="{F57C2ED8-4BA0-47C1-8C29-8CFE4A02316A}" dt="2025-09-17T11:27:09.127" v="475" actId="20577"/>
          <ac:spMkLst>
            <pc:docMk/>
            <pc:sldMk cId="1005421455" sldId="419"/>
            <ac:spMk id="4" creationId="{A0AC7408-3C82-5612-1D13-4131A24C2594}"/>
          </ac:spMkLst>
        </pc:spChg>
      </pc:sldChg>
      <pc:sldChg chg="modNotesTx">
        <pc:chgData name="Karine Hindrix" userId="f8630cad-3f2f-4e79-9e2e-1880e78caec2" providerId="ADAL" clId="{F57C2ED8-4BA0-47C1-8C29-8CFE4A02316A}" dt="2025-09-17T11:33:00.737" v="952" actId="20577"/>
        <pc:sldMkLst>
          <pc:docMk/>
          <pc:sldMk cId="3458606393" sldId="421"/>
        </pc:sldMkLst>
      </pc:sldChg>
      <pc:sldChg chg="modSp mod">
        <pc:chgData name="Karine Hindrix" userId="f8630cad-3f2f-4e79-9e2e-1880e78caec2" providerId="ADAL" clId="{F57C2ED8-4BA0-47C1-8C29-8CFE4A02316A}" dt="2025-09-17T11:27:13.579" v="480" actId="20577"/>
        <pc:sldMkLst>
          <pc:docMk/>
          <pc:sldMk cId="2066909538" sldId="427"/>
        </pc:sldMkLst>
        <pc:spChg chg="mod">
          <ac:chgData name="Karine Hindrix" userId="f8630cad-3f2f-4e79-9e2e-1880e78caec2" providerId="ADAL" clId="{F57C2ED8-4BA0-47C1-8C29-8CFE4A02316A}" dt="2025-09-17T11:27:13.579" v="480" actId="20577"/>
          <ac:spMkLst>
            <pc:docMk/>
            <pc:sldMk cId="2066909538" sldId="427"/>
            <ac:spMk id="2" creationId="{60F4DEBD-B195-7329-69E0-2EC336C42EBA}"/>
          </ac:spMkLst>
        </pc:spChg>
        <pc:spChg chg="mod">
          <ac:chgData name="Karine Hindrix" userId="f8630cad-3f2f-4e79-9e2e-1880e78caec2" providerId="ADAL" clId="{F57C2ED8-4BA0-47C1-8C29-8CFE4A02316A}" dt="2025-09-17T11:26:26.135" v="450" actId="21"/>
          <ac:spMkLst>
            <pc:docMk/>
            <pc:sldMk cId="2066909538" sldId="427"/>
            <ac:spMk id="5" creationId="{07D76AA8-E969-1B2B-1CA3-F7D10B2CE284}"/>
          </ac:spMkLst>
        </pc:spChg>
      </pc:sldChg>
      <pc:sldChg chg="addSp delSp modSp mod">
        <pc:chgData name="Karine Hindrix" userId="f8630cad-3f2f-4e79-9e2e-1880e78caec2" providerId="ADAL" clId="{F57C2ED8-4BA0-47C1-8C29-8CFE4A02316A}" dt="2025-09-17T11:20:03.505" v="68" actId="14100"/>
        <pc:sldMkLst>
          <pc:docMk/>
          <pc:sldMk cId="154933857" sldId="431"/>
        </pc:sldMkLst>
        <pc:grpChg chg="del">
          <ac:chgData name="Karine Hindrix" userId="f8630cad-3f2f-4e79-9e2e-1880e78caec2" providerId="ADAL" clId="{F57C2ED8-4BA0-47C1-8C29-8CFE4A02316A}" dt="2025-09-17T11:19:40.288" v="66" actId="478"/>
          <ac:grpSpMkLst>
            <pc:docMk/>
            <pc:sldMk cId="154933857" sldId="431"/>
            <ac:grpSpMk id="14" creationId="{7704DE09-C55F-5B19-B492-6D3BBC541689}"/>
          </ac:grpSpMkLst>
        </pc:grpChg>
        <pc:picChg chg="add mod">
          <ac:chgData name="Karine Hindrix" userId="f8630cad-3f2f-4e79-9e2e-1880e78caec2" providerId="ADAL" clId="{F57C2ED8-4BA0-47C1-8C29-8CFE4A02316A}" dt="2025-09-17T11:20:03.505" v="68" actId="14100"/>
          <ac:picMkLst>
            <pc:docMk/>
            <pc:sldMk cId="154933857" sldId="431"/>
            <ac:picMk id="16" creationId="{6B2317C2-4503-28F8-A337-3D0ED9C561F0}"/>
          </ac:picMkLst>
        </pc:picChg>
      </pc:sldChg>
      <pc:sldChg chg="modNotesTx">
        <pc:chgData name="Karine Hindrix" userId="f8630cad-3f2f-4e79-9e2e-1880e78caec2" providerId="ADAL" clId="{F57C2ED8-4BA0-47C1-8C29-8CFE4A02316A}" dt="2025-09-17T11:20:32.315" v="90" actId="20577"/>
        <pc:sldMkLst>
          <pc:docMk/>
          <pc:sldMk cId="421944660" sldId="433"/>
        </pc:sldMkLst>
      </pc:sldChg>
      <pc:sldChg chg="del">
        <pc:chgData name="Karine Hindrix" userId="f8630cad-3f2f-4e79-9e2e-1880e78caec2" providerId="ADAL" clId="{F57C2ED8-4BA0-47C1-8C29-8CFE4A02316A}" dt="2025-09-17T11:24:41.857" v="252" actId="47"/>
        <pc:sldMkLst>
          <pc:docMk/>
          <pc:sldMk cId="1091097491" sldId="437"/>
        </pc:sldMkLst>
      </pc:sldChg>
      <pc:sldChg chg="addSp delSp modSp mod">
        <pc:chgData name="Karine Hindrix" userId="f8630cad-3f2f-4e79-9e2e-1880e78caec2" providerId="ADAL" clId="{F57C2ED8-4BA0-47C1-8C29-8CFE4A02316A}" dt="2025-09-17T11:32:52.323" v="951" actId="2711"/>
        <pc:sldMkLst>
          <pc:docMk/>
          <pc:sldMk cId="347031632" sldId="438"/>
        </pc:sldMkLst>
        <pc:spChg chg="del">
          <ac:chgData name="Karine Hindrix" userId="f8630cad-3f2f-4e79-9e2e-1880e78caec2" providerId="ADAL" clId="{F57C2ED8-4BA0-47C1-8C29-8CFE4A02316A}" dt="2025-09-17T11:32:39.623" v="947" actId="478"/>
          <ac:spMkLst>
            <pc:docMk/>
            <pc:sldMk cId="347031632" sldId="438"/>
            <ac:spMk id="5" creationId="{AB119E56-048D-2DBB-EC71-53F36ECF2689}"/>
          </ac:spMkLst>
        </pc:spChg>
        <pc:spChg chg="del">
          <ac:chgData name="Karine Hindrix" userId="f8630cad-3f2f-4e79-9e2e-1880e78caec2" providerId="ADAL" clId="{F57C2ED8-4BA0-47C1-8C29-8CFE4A02316A}" dt="2025-09-17T11:32:37.310" v="946" actId="478"/>
          <ac:spMkLst>
            <pc:docMk/>
            <pc:sldMk cId="347031632" sldId="438"/>
            <ac:spMk id="6" creationId="{D8591506-A41B-4CB6-2073-46873A417158}"/>
          </ac:spMkLst>
        </pc:spChg>
        <pc:spChg chg="mod">
          <ac:chgData name="Karine Hindrix" userId="f8630cad-3f2f-4e79-9e2e-1880e78caec2" providerId="ADAL" clId="{F57C2ED8-4BA0-47C1-8C29-8CFE4A02316A}" dt="2025-09-17T11:23:31.514" v="214" actId="6549"/>
          <ac:spMkLst>
            <pc:docMk/>
            <pc:sldMk cId="347031632" sldId="438"/>
            <ac:spMk id="9" creationId="{7BE4F1FE-EBB3-F22B-B5C3-EA43D0D390A5}"/>
          </ac:spMkLst>
        </pc:spChg>
        <pc:spChg chg="add mod">
          <ac:chgData name="Karine Hindrix" userId="f8630cad-3f2f-4e79-9e2e-1880e78caec2" providerId="ADAL" clId="{F57C2ED8-4BA0-47C1-8C29-8CFE4A02316A}" dt="2025-09-17T11:32:52.323" v="951" actId="2711"/>
          <ac:spMkLst>
            <pc:docMk/>
            <pc:sldMk cId="347031632" sldId="438"/>
            <ac:spMk id="14" creationId="{D1516D99-531E-F37F-DFCD-40CA3A154A53}"/>
          </ac:spMkLst>
        </pc:spChg>
        <pc:spChg chg="add del mod">
          <ac:chgData name="Karine Hindrix" userId="f8630cad-3f2f-4e79-9e2e-1880e78caec2" providerId="ADAL" clId="{F57C2ED8-4BA0-47C1-8C29-8CFE4A02316A}" dt="2025-09-17T11:32:45.159" v="949" actId="478"/>
          <ac:spMkLst>
            <pc:docMk/>
            <pc:sldMk cId="347031632" sldId="438"/>
            <ac:spMk id="16" creationId="{4A16C10C-78FC-9C27-ED00-8146A88969F4}"/>
          </ac:spMkLst>
        </pc:spChg>
        <pc:spChg chg="add del mod">
          <ac:chgData name="Karine Hindrix" userId="f8630cad-3f2f-4e79-9e2e-1880e78caec2" providerId="ADAL" clId="{F57C2ED8-4BA0-47C1-8C29-8CFE4A02316A}" dt="2025-09-17T11:32:42.360" v="948" actId="478"/>
          <ac:spMkLst>
            <pc:docMk/>
            <pc:sldMk cId="347031632" sldId="438"/>
            <ac:spMk id="18" creationId="{5330B928-E165-B2D5-C7A7-47229190205D}"/>
          </ac:spMkLst>
        </pc:spChg>
        <pc:grpChg chg="del">
          <ac:chgData name="Karine Hindrix" userId="f8630cad-3f2f-4e79-9e2e-1880e78caec2" providerId="ADAL" clId="{F57C2ED8-4BA0-47C1-8C29-8CFE4A02316A}" dt="2025-09-17T11:23:33.872" v="216" actId="478"/>
          <ac:grpSpMkLst>
            <pc:docMk/>
            <pc:sldMk cId="347031632" sldId="438"/>
            <ac:grpSpMk id="7" creationId="{48AB18D4-588D-4955-6E68-D9E119C96A6E}"/>
          </ac:grpSpMkLst>
        </pc:grpChg>
        <pc:picChg chg="add mod">
          <ac:chgData name="Karine Hindrix" userId="f8630cad-3f2f-4e79-9e2e-1880e78caec2" providerId="ADAL" clId="{F57C2ED8-4BA0-47C1-8C29-8CFE4A02316A}" dt="2025-09-17T11:23:43.022" v="220" actId="1076"/>
          <ac:picMkLst>
            <pc:docMk/>
            <pc:sldMk cId="347031632" sldId="438"/>
            <ac:picMk id="13" creationId="{BA4F3647-78A1-E9DC-EBD7-1F6F5A63F0B3}"/>
          </ac:picMkLst>
        </pc:picChg>
      </pc:sldChg>
      <pc:sldChg chg="del">
        <pc:chgData name="Karine Hindrix" userId="f8630cad-3f2f-4e79-9e2e-1880e78caec2" providerId="ADAL" clId="{F57C2ED8-4BA0-47C1-8C29-8CFE4A02316A}" dt="2025-09-17T11:27:25.758" v="481" actId="47"/>
        <pc:sldMkLst>
          <pc:docMk/>
          <pc:sldMk cId="3424731304" sldId="439"/>
        </pc:sldMkLst>
      </pc:sldChg>
      <pc:sldChg chg="del">
        <pc:chgData name="Karine Hindrix" userId="f8630cad-3f2f-4e79-9e2e-1880e78caec2" providerId="ADAL" clId="{F57C2ED8-4BA0-47C1-8C29-8CFE4A02316A}" dt="2025-09-17T11:34:45.251" v="1194" actId="47"/>
        <pc:sldMkLst>
          <pc:docMk/>
          <pc:sldMk cId="1431808515" sldId="440"/>
        </pc:sldMkLst>
      </pc:sldChg>
      <pc:sldChg chg="addSp delSp modSp mod">
        <pc:chgData name="Karine Hindrix" userId="f8630cad-3f2f-4e79-9e2e-1880e78caec2" providerId="ADAL" clId="{F57C2ED8-4BA0-47C1-8C29-8CFE4A02316A}" dt="2025-09-17T11:21:58.077" v="117" actId="478"/>
        <pc:sldMkLst>
          <pc:docMk/>
          <pc:sldMk cId="3195357929" sldId="443"/>
        </pc:sldMkLst>
        <pc:grpChg chg="del">
          <ac:chgData name="Karine Hindrix" userId="f8630cad-3f2f-4e79-9e2e-1880e78caec2" providerId="ADAL" clId="{F57C2ED8-4BA0-47C1-8C29-8CFE4A02316A}" dt="2025-09-17T11:21:58.077" v="117" actId="478"/>
          <ac:grpSpMkLst>
            <pc:docMk/>
            <pc:sldMk cId="3195357929" sldId="443"/>
            <ac:grpSpMk id="4" creationId="{42FBA493-FD3F-5B81-F8D3-2026FEDDA2E9}"/>
          </ac:grpSpMkLst>
        </pc:grpChg>
        <pc:picChg chg="del">
          <ac:chgData name="Karine Hindrix" userId="f8630cad-3f2f-4e79-9e2e-1880e78caec2" providerId="ADAL" clId="{F57C2ED8-4BA0-47C1-8C29-8CFE4A02316A}" dt="2025-09-17T11:21:55.655" v="115" actId="478"/>
          <ac:picMkLst>
            <pc:docMk/>
            <pc:sldMk cId="3195357929" sldId="443"/>
            <ac:picMk id="5" creationId="{DB477A05-6D73-7180-CF1F-365F18BCE30F}"/>
          </ac:picMkLst>
        </pc:picChg>
        <pc:picChg chg="add mod">
          <ac:chgData name="Karine Hindrix" userId="f8630cad-3f2f-4e79-9e2e-1880e78caec2" providerId="ADAL" clId="{F57C2ED8-4BA0-47C1-8C29-8CFE4A02316A}" dt="2025-09-17T11:21:56.033" v="116"/>
          <ac:picMkLst>
            <pc:docMk/>
            <pc:sldMk cId="3195357929" sldId="443"/>
            <ac:picMk id="9" creationId="{17524735-AF00-48FF-2911-C1C2AF140CF2}"/>
          </ac:picMkLst>
        </pc:picChg>
      </pc:sldChg>
      <pc:sldChg chg="addSp delSp modSp new del mod">
        <pc:chgData name="Karine Hindrix" userId="f8630cad-3f2f-4e79-9e2e-1880e78caec2" providerId="ADAL" clId="{F57C2ED8-4BA0-47C1-8C29-8CFE4A02316A}" dt="2025-09-17T11:21:52.841" v="114" actId="47"/>
        <pc:sldMkLst>
          <pc:docMk/>
          <pc:sldMk cId="3314362265" sldId="444"/>
        </pc:sldMkLst>
        <pc:spChg chg="mod">
          <ac:chgData name="Karine Hindrix" userId="f8630cad-3f2f-4e79-9e2e-1880e78caec2" providerId="ADAL" clId="{F57C2ED8-4BA0-47C1-8C29-8CFE4A02316A}" dt="2025-09-17T11:21:37.294" v="112" actId="20577"/>
          <ac:spMkLst>
            <pc:docMk/>
            <pc:sldMk cId="3314362265" sldId="444"/>
            <ac:spMk id="2" creationId="{24E7282D-3F93-099E-DC3D-46DA537EAD82}"/>
          </ac:spMkLst>
        </pc:spChg>
        <pc:spChg chg="del">
          <ac:chgData name="Karine Hindrix" userId="f8630cad-3f2f-4e79-9e2e-1880e78caec2" providerId="ADAL" clId="{F57C2ED8-4BA0-47C1-8C29-8CFE4A02316A}" dt="2025-09-17T11:21:23.404" v="92" actId="478"/>
          <ac:spMkLst>
            <pc:docMk/>
            <pc:sldMk cId="3314362265" sldId="444"/>
            <ac:spMk id="3" creationId="{6BAF253E-34BB-2F2D-1FC3-DAD636B1AD84}"/>
          </ac:spMkLst>
        </pc:spChg>
        <pc:picChg chg="add del mod">
          <ac:chgData name="Karine Hindrix" userId="f8630cad-3f2f-4e79-9e2e-1880e78caec2" providerId="ADAL" clId="{F57C2ED8-4BA0-47C1-8C29-8CFE4A02316A}" dt="2025-09-17T11:21:51.461" v="113" actId="21"/>
          <ac:picMkLst>
            <pc:docMk/>
            <pc:sldMk cId="3314362265" sldId="444"/>
            <ac:picMk id="5" creationId="{17524735-AF00-48FF-2911-C1C2AF140CF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77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63C49-BB15-42B5-9FAD-06AE2ECF9C6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E292B-7034-4A67-B664-6CF38370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3aWduLGM5I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Gebruik deze slide als </a:t>
            </a:r>
            <a:r>
              <a:rPr lang="nl-BE" b="1" dirty="0"/>
              <a:t>front page </a:t>
            </a:r>
            <a:r>
              <a:rPr lang="nl-BE" dirty="0"/>
              <a:t>voor je presentatie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2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47371-EEC5-4166-9D07-2D8CA8AE6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B19C6-97AA-D32B-0B1D-A0816A995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D540D8-0E17-50E4-8DD8-1D505E8D9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6C47B-EFF8-26F3-9BAE-0233D1DA1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https://www.morethanonestory.org/en</a:t>
            </a:r>
          </a:p>
          <a:p>
            <a:endParaRPr lang="en-US" dirty="0"/>
          </a:p>
          <a:p>
            <a:r>
              <a:rPr lang="en-US" dirty="0"/>
              <a:t>Invest in creating a shared identity around the group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37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57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Vragen naar ervaringen hierrond?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01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3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BD03D-FDCE-4505-4E6F-4C74271CA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CB38F9-36D8-60C2-3D6D-6CD649B2B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2640B8-D922-321C-6EE4-4DA0C1DD4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028E4-896B-FE80-5641-5F402F396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67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Lateral thinking challenges assumptions, connects unrelated concepts, and uses techniques such as random input to break through entrenched thinking patterns and arrive at new insights.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96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Verwijs naar wat ik deed. Vragen laten antwoorden maar deze nog niet tonen.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21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https://www.debonogroup.com/services/core-programs/six-thinking-hats/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https://www.youtube.com/watch?v=W3aWduLGM5I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44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BBBC6-D739-CB5C-D3F1-AAE5CCB8D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579973-57C0-CC1B-AA13-FEA1F4AF3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16D40-5FEE-A167-B550-4D8FAB7F2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2278F-04BD-B352-94ED-29E527B7C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6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93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44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It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bring</a:t>
            </a:r>
            <a:r>
              <a:rPr lang="nl-BE" dirty="0"/>
              <a:t> up more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factual</a:t>
            </a:r>
            <a:r>
              <a:rPr lang="nl-BE" dirty="0"/>
              <a:t> </a:t>
            </a:r>
            <a:r>
              <a:rPr lang="nl-BE" dirty="0" err="1"/>
              <a:t>knowledge</a:t>
            </a:r>
            <a:r>
              <a:rPr lang="nl-BE" dirty="0"/>
              <a:t>: </a:t>
            </a:r>
            <a:r>
              <a:rPr lang="nl-BE" dirty="0" err="1"/>
              <a:t>beliefs</a:t>
            </a:r>
            <a:r>
              <a:rPr lang="nl-BE" dirty="0"/>
              <a:t>, </a:t>
            </a:r>
            <a:r>
              <a:rPr lang="nl-BE" dirty="0" err="1"/>
              <a:t>feelings</a:t>
            </a:r>
            <a:r>
              <a:rPr lang="nl-BE" dirty="0"/>
              <a:t>, </a:t>
            </a:r>
            <a:r>
              <a:rPr lang="nl-BE" dirty="0" err="1"/>
              <a:t>connections</a:t>
            </a:r>
            <a:r>
              <a:rPr lang="nl-BE" dirty="0"/>
              <a:t>… </a:t>
            </a:r>
          </a:p>
          <a:p>
            <a:r>
              <a:rPr lang="nl-BE" dirty="0" err="1"/>
              <a:t>Drawing</a:t>
            </a:r>
            <a:r>
              <a:rPr lang="nl-BE" dirty="0"/>
              <a:t> </a:t>
            </a:r>
            <a:r>
              <a:rPr lang="nl-BE" dirty="0" err="1"/>
              <a:t>valuable</a:t>
            </a:r>
            <a:r>
              <a:rPr lang="nl-BE" dirty="0"/>
              <a:t> as well</a:t>
            </a:r>
          </a:p>
          <a:p>
            <a:r>
              <a:rPr lang="nl-BE" dirty="0"/>
              <a:t>Eventueel opdracht: </a:t>
            </a:r>
            <a:r>
              <a:rPr lang="nl-BE" dirty="0" err="1"/>
              <a:t>qualitative</a:t>
            </a:r>
            <a:r>
              <a:rPr lang="nl-BE" dirty="0"/>
              <a:t>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19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E8AC0-AFFF-641A-D26C-7B54C4D0F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B3905B-7FC9-87F8-2B1A-46761A656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8401A-276E-9B90-A211-6CFBE7AA5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6318A-2E85-8179-DCDB-2E0E898F2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4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8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0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5DFA9-CB2A-DC0E-D2E5-CAC9E3B86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4ACF15-6257-359A-1533-EAA8272B6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1EFA9-6DEE-DD56-8B5D-782CB9670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1D938-102A-121F-ED95-34B3578CA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48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Address</a:t>
            </a:r>
            <a:r>
              <a:rPr lang="nl-BE" dirty="0"/>
              <a:t> as </a:t>
            </a:r>
            <a:r>
              <a:rPr lang="nl-BE" dirty="0" err="1"/>
              <a:t>soon</a:t>
            </a:r>
            <a:r>
              <a:rPr lang="nl-BE" dirty="0"/>
              <a:t> as </a:t>
            </a:r>
            <a:r>
              <a:rPr lang="nl-BE" dirty="0" err="1"/>
              <a:t>possible</a:t>
            </a:r>
            <a:endParaRPr lang="nl-BE" dirty="0"/>
          </a:p>
          <a:p>
            <a:r>
              <a:rPr lang="nl-BE" dirty="0" err="1"/>
              <a:t>If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destructive</a:t>
            </a:r>
            <a:r>
              <a:rPr lang="nl-BE" dirty="0"/>
              <a:t> </a:t>
            </a:r>
            <a:r>
              <a:rPr lang="nl-BE" dirty="0" err="1"/>
              <a:t>behavior</a:t>
            </a:r>
            <a:r>
              <a:rPr lang="nl-BE" dirty="0"/>
              <a:t> is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resolved</a:t>
            </a:r>
            <a:r>
              <a:rPr lang="nl-BE" dirty="0"/>
              <a:t>: look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mediation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69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Sabotage in </a:t>
            </a:r>
            <a:r>
              <a:rPr lang="nl-BE" dirty="0" err="1"/>
              <a:t>groups</a:t>
            </a:r>
            <a:r>
              <a:rPr lang="nl-BE" dirty="0"/>
              <a:t>: </a:t>
            </a:r>
            <a:r>
              <a:rPr lang="nl-BE" dirty="0" err="1"/>
              <a:t>behaviors</a:t>
            </a:r>
            <a:endParaRPr lang="nl-BE" dirty="0"/>
          </a:p>
          <a:p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plays</a:t>
            </a:r>
            <a:r>
              <a:rPr lang="nl-BE" dirty="0"/>
              <a:t> </a:t>
            </a:r>
            <a:r>
              <a:rPr lang="nl-BE" dirty="0" err="1"/>
              <a:t>under</a:t>
            </a:r>
            <a:r>
              <a:rPr lang="nl-BE" dirty="0"/>
              <a:t> </a:t>
            </a:r>
            <a:r>
              <a:rPr lang="nl-BE" dirty="0" err="1"/>
              <a:t>th</a:t>
            </a:r>
            <a:r>
              <a:rPr lang="nl-BE" dirty="0"/>
              <a:t> waterline? </a:t>
            </a:r>
            <a:r>
              <a:rPr lang="nl-BE" dirty="0" err="1"/>
              <a:t>Bring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in </a:t>
            </a:r>
            <a:r>
              <a:rPr lang="nl-BE" dirty="0" err="1"/>
              <a:t>to</a:t>
            </a:r>
            <a:r>
              <a:rPr lang="nl-BE" dirty="0"/>
              <a:t> advance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0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50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76DA1-9402-5899-3665-039C8B647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F4E33C-EF22-6548-666F-E32565FC2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4F3208-2B7E-195D-21DB-6A7D7E8F3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8E64D-48C9-1E4D-8751-66B151AC5C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910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63E20-EA7C-967F-BA38-DBB88DADE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9685DE-DD64-43D8-66AD-0FDF95052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BAFD8-5C22-C660-EA94-61AEF2895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A03DE-ECF6-746E-CEB2-24E6A71AF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Aangeven dat het anoniem is</a:t>
            </a:r>
          </a:p>
          <a:p>
            <a:r>
              <a:rPr lang="nl-BE" dirty="0"/>
              <a:t>Pas laten zien als er antwoorden zijn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24EA9-07D7-ADE7-C7DE-D6BE260C1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929BDD-FFF2-210A-2994-346739AB8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7FEC60-3C25-59E6-4527-940BF6E1E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88AFB-75C3-7D68-D118-A9AEA20AE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6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Eerst belangrijk om de moeilijkheden te bespreken die </a:t>
            </a:r>
            <a:r>
              <a:rPr lang="nl-BE" dirty="0" err="1"/>
              <a:t>diversity</a:t>
            </a:r>
            <a:r>
              <a:rPr lang="nl-BE" dirty="0"/>
              <a:t> met zich meebrengt. Niet alleen maar </a:t>
            </a:r>
            <a:r>
              <a:rPr lang="nl-BE" dirty="0" err="1"/>
              <a:t>joy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nice</a:t>
            </a:r>
            <a:r>
              <a:rPr lang="nl-BE" dirty="0"/>
              <a:t> </a:t>
            </a:r>
            <a:r>
              <a:rPr lang="nl-BE" dirty="0" err="1"/>
              <a:t>buth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produces</a:t>
            </a:r>
            <a:r>
              <a:rPr lang="nl-BE" dirty="0"/>
              <a:t> </a:t>
            </a:r>
            <a:r>
              <a:rPr lang="nl-BE" dirty="0" err="1"/>
              <a:t>effects</a:t>
            </a:r>
            <a:r>
              <a:rPr lang="nl-BE" dirty="0"/>
              <a:t> as well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might</a:t>
            </a:r>
            <a:r>
              <a:rPr lang="nl-BE" dirty="0"/>
              <a:t> block </a:t>
            </a:r>
            <a:r>
              <a:rPr lang="nl-BE" dirty="0" err="1"/>
              <a:t>collaboration</a:t>
            </a:r>
            <a:r>
              <a:rPr lang="nl-BE" dirty="0"/>
              <a:t> or at </a:t>
            </a:r>
            <a:r>
              <a:rPr lang="nl-BE" dirty="0" err="1"/>
              <a:t>least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get </a:t>
            </a:r>
            <a:r>
              <a:rPr lang="nl-BE" dirty="0" err="1"/>
              <a:t>the</a:t>
            </a:r>
            <a:r>
              <a:rPr lang="nl-BE" dirty="0"/>
              <a:t> best out of </a:t>
            </a:r>
            <a:r>
              <a:rPr lang="nl-BE" dirty="0" err="1"/>
              <a:t>every</a:t>
            </a:r>
            <a:r>
              <a:rPr lang="nl-BE" dirty="0"/>
              <a:t> </a:t>
            </a:r>
            <a:r>
              <a:rPr lang="nl-BE" dirty="0" err="1"/>
              <a:t>group</a:t>
            </a:r>
            <a:r>
              <a:rPr lang="nl-BE" dirty="0"/>
              <a:t> member.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89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Source: https://researchguides.library.syr.edu/fys101/intersectionality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also, e.g. women in STEM: https://awis.org/</a:t>
            </a:r>
          </a:p>
          <a:p>
            <a:r>
              <a:rPr lang="en-US" dirty="0"/>
              <a:t>It means also that you can feel closer, more connected to e.g. </a:t>
            </a:r>
            <a:r>
              <a:rPr lang="en-US" dirty="0" err="1"/>
              <a:t>sombebody</a:t>
            </a:r>
            <a:r>
              <a:rPr lang="en-US" dirty="0"/>
              <a:t> from another culture than your own family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4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Sofisticated</a:t>
            </a:r>
            <a:r>
              <a:rPr lang="nl-BE" dirty="0"/>
              <a:t> </a:t>
            </a:r>
            <a:r>
              <a:rPr lang="nl-BE" dirty="0" err="1"/>
              <a:t>speaking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writing</a:t>
            </a:r>
            <a:r>
              <a:rPr lang="nl-BE" dirty="0"/>
              <a:t> skills </a:t>
            </a:r>
          </a:p>
          <a:p>
            <a:r>
              <a:rPr lang="nl-BE" dirty="0" err="1"/>
              <a:t>Mentioning</a:t>
            </a:r>
            <a:r>
              <a:rPr lang="nl-BE" dirty="0"/>
              <a:t> </a:t>
            </a:r>
            <a:r>
              <a:rPr lang="nl-BE" dirty="0" err="1"/>
              <a:t>theory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books</a:t>
            </a:r>
            <a:endParaRPr lang="nl-BE" dirty="0"/>
          </a:p>
          <a:p>
            <a:endParaRPr lang="nl-BE" dirty="0"/>
          </a:p>
          <a:p>
            <a:r>
              <a:rPr lang="nl-BE" dirty="0"/>
              <a:t>(!)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is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first </a:t>
            </a:r>
            <a:r>
              <a:rPr lang="nl-BE" dirty="0" err="1"/>
              <a:t>place</a:t>
            </a:r>
            <a:r>
              <a:rPr lang="nl-BE" dirty="0"/>
              <a:t>.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connect</a:t>
            </a:r>
            <a:r>
              <a:rPr lang="nl-BE" dirty="0"/>
              <a:t>. Look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reasons</a:t>
            </a:r>
            <a:r>
              <a:rPr lang="nl-BE" dirty="0"/>
              <a:t> of </a:t>
            </a:r>
            <a:r>
              <a:rPr lang="nl-BE" dirty="0" err="1"/>
              <a:t>behavior</a:t>
            </a:r>
            <a:endParaRPr lang="nl-BE" dirty="0"/>
          </a:p>
          <a:p>
            <a:r>
              <a:rPr lang="nl-BE" dirty="0" err="1"/>
              <a:t>If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are </a:t>
            </a:r>
            <a:r>
              <a:rPr lang="nl-BE" dirty="0" err="1"/>
              <a:t>irritated</a:t>
            </a:r>
            <a:r>
              <a:rPr lang="nl-BE" dirty="0"/>
              <a:t> or let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prejudices</a:t>
            </a:r>
            <a:r>
              <a:rPr lang="nl-BE" dirty="0"/>
              <a:t> </a:t>
            </a:r>
            <a:r>
              <a:rPr lang="nl-BE" dirty="0" err="1"/>
              <a:t>rule</a:t>
            </a:r>
            <a:r>
              <a:rPr lang="nl-BE" dirty="0"/>
              <a:t>,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might</a:t>
            </a:r>
            <a:r>
              <a:rPr lang="nl-BE" dirty="0"/>
              <a:t> have </a:t>
            </a:r>
            <a:r>
              <a:rPr lang="nl-BE" dirty="0" err="1"/>
              <a:t>to</a:t>
            </a:r>
            <a:r>
              <a:rPr lang="nl-BE" dirty="0"/>
              <a:t> do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expectations</a:t>
            </a:r>
            <a:r>
              <a:rPr lang="nl-BE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292B-7034-4A67-B664-6CF3837084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0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3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33BC-102E-4FEF-8F6F-CCD313A4A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131" y="365126"/>
            <a:ext cx="11140669" cy="673028"/>
          </a:xfrm>
          <a:prstGeom prst="rect">
            <a:avLst/>
          </a:prstGeom>
        </p:spPr>
        <p:txBody>
          <a:bodyPr/>
          <a:lstStyle>
            <a:lvl1pPr>
              <a:defRPr sz="4000" b="0" cap="all" baseline="0">
                <a:solidFill>
                  <a:srgbClr val="00346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835A0-AF71-4D6B-9D67-3709020007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80160"/>
            <a:ext cx="10515600" cy="4946304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30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Calibri" panose="020F0502020204030204" pitchFamily="34" charset="0"/>
              <a:buChar char="­"/>
              <a:defRPr sz="2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8D846-1B78-43E3-8682-45D61AF5F170}"/>
              </a:ext>
            </a:extLst>
          </p:cNvPr>
          <p:cNvCxnSpPr>
            <a:cxnSpLocks/>
          </p:cNvCxnSpPr>
          <p:nvPr userDrawn="1"/>
        </p:nvCxnSpPr>
        <p:spPr>
          <a:xfrm>
            <a:off x="0" y="1037583"/>
            <a:ext cx="3746977" cy="0"/>
          </a:xfrm>
          <a:prstGeom prst="line">
            <a:avLst/>
          </a:prstGeom>
          <a:ln w="38100">
            <a:solidFill>
              <a:srgbClr val="E0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8" descr="Icon&#10;&#10;Description automatically generated">
            <a:extLst>
              <a:ext uri="{FF2B5EF4-FFF2-40B4-BE49-F238E27FC236}">
                <a16:creationId xmlns:a16="http://schemas.microsoft.com/office/drawing/2014/main" id="{8F9B6D76-97C9-454F-991B-E1A2067E76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6" y="108484"/>
            <a:ext cx="1316787" cy="13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7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oorbeeld examenvr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33BC-102E-4FEF-8F6F-CCD313A4A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131" y="365126"/>
            <a:ext cx="11140669" cy="673028"/>
          </a:xfrm>
          <a:prstGeom prst="rect">
            <a:avLst/>
          </a:prstGeom>
        </p:spPr>
        <p:txBody>
          <a:bodyPr/>
          <a:lstStyle>
            <a:lvl1pPr>
              <a:defRPr sz="4000" b="0" cap="all" baseline="0">
                <a:solidFill>
                  <a:srgbClr val="00346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Voorbeeld</a:t>
            </a:r>
            <a:r>
              <a:rPr lang="en-US" dirty="0"/>
              <a:t> </a:t>
            </a:r>
            <a:r>
              <a:rPr lang="en-US" dirty="0" err="1"/>
              <a:t>examenvraag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835A0-AF71-4D6B-9D67-3709020007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80160"/>
            <a:ext cx="10515600" cy="4946304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400" b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30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Calibri" panose="020F0502020204030204" pitchFamily="34" charset="0"/>
              <a:buChar char="­"/>
              <a:defRPr sz="2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de </a:t>
            </a:r>
            <a:r>
              <a:rPr lang="en-US" dirty="0" err="1"/>
              <a:t>examenvraag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Antwoord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8D846-1B78-43E3-8682-45D61AF5F170}"/>
              </a:ext>
            </a:extLst>
          </p:cNvPr>
          <p:cNvCxnSpPr>
            <a:cxnSpLocks/>
          </p:cNvCxnSpPr>
          <p:nvPr userDrawn="1"/>
        </p:nvCxnSpPr>
        <p:spPr>
          <a:xfrm>
            <a:off x="0" y="1037583"/>
            <a:ext cx="3746977" cy="0"/>
          </a:xfrm>
          <a:prstGeom prst="line">
            <a:avLst/>
          </a:prstGeom>
          <a:ln w="38100">
            <a:solidFill>
              <a:srgbClr val="E0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Icon&#10;&#10;Description automatically generated">
            <a:extLst>
              <a:ext uri="{FF2B5EF4-FFF2-40B4-BE49-F238E27FC236}">
                <a16:creationId xmlns:a16="http://schemas.microsoft.com/office/drawing/2014/main" id="{A7C3425B-BEA0-4AF5-A211-02C12CF15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36" y="1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59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33BC-102E-4FEF-8F6F-CCD313A4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31" y="365126"/>
            <a:ext cx="11140669" cy="673028"/>
          </a:xfrm>
          <a:prstGeom prst="rect">
            <a:avLst/>
          </a:prstGeom>
        </p:spPr>
        <p:txBody>
          <a:bodyPr/>
          <a:lstStyle>
            <a:lvl1pPr>
              <a:defRPr sz="3200" b="0" cap="all" baseline="0">
                <a:solidFill>
                  <a:srgbClr val="00346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ED51EA-10F7-4D2F-9648-64106B4414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280160"/>
            <a:ext cx="5181600" cy="510794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5221D3-B9C1-4F04-AC64-EF07A729C593}"/>
              </a:ext>
            </a:extLst>
          </p:cNvPr>
          <p:cNvCxnSpPr>
            <a:cxnSpLocks/>
          </p:cNvCxnSpPr>
          <p:nvPr userDrawn="1"/>
        </p:nvCxnSpPr>
        <p:spPr>
          <a:xfrm>
            <a:off x="0" y="1037583"/>
            <a:ext cx="3746977" cy="0"/>
          </a:xfrm>
          <a:prstGeom prst="line">
            <a:avLst/>
          </a:prstGeom>
          <a:ln w="38100">
            <a:solidFill>
              <a:srgbClr val="E0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A13CE5-1B61-45FC-B8C9-AE657464FE7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0" y="1280160"/>
            <a:ext cx="5181600" cy="510794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5221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33BC-102E-4FEF-8F6F-CCD313A4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31" y="365126"/>
            <a:ext cx="11140669" cy="673028"/>
          </a:xfrm>
          <a:prstGeom prst="rect">
            <a:avLst/>
          </a:prstGeom>
        </p:spPr>
        <p:txBody>
          <a:bodyPr/>
          <a:lstStyle>
            <a:lvl1pPr>
              <a:defRPr sz="3200" b="0" cap="all" baseline="0">
                <a:solidFill>
                  <a:srgbClr val="00346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835A0-AF71-4D6B-9D67-370902000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946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sz="2000">
                <a:solidFill>
                  <a:srgbClr val="0034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800">
                <a:solidFill>
                  <a:srgbClr val="0034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0034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600">
                <a:solidFill>
                  <a:srgbClr val="0034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8D846-1B78-43E3-8682-45D61AF5F170}"/>
              </a:ext>
            </a:extLst>
          </p:cNvPr>
          <p:cNvCxnSpPr>
            <a:cxnSpLocks/>
          </p:cNvCxnSpPr>
          <p:nvPr userDrawn="1"/>
        </p:nvCxnSpPr>
        <p:spPr>
          <a:xfrm>
            <a:off x="0" y="1037583"/>
            <a:ext cx="3746977" cy="0"/>
          </a:xfrm>
          <a:prstGeom prst="line">
            <a:avLst/>
          </a:prstGeom>
          <a:ln w="38100">
            <a:solidFill>
              <a:srgbClr val="E0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88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33BC-102E-4FEF-8F6F-CCD313A4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31" y="365126"/>
            <a:ext cx="11140669" cy="673028"/>
          </a:xfrm>
          <a:prstGeom prst="rect">
            <a:avLst/>
          </a:prstGeom>
        </p:spPr>
        <p:txBody>
          <a:bodyPr/>
          <a:lstStyle>
            <a:lvl1pPr>
              <a:defRPr sz="3200" b="0" cap="all" baseline="0">
                <a:solidFill>
                  <a:srgbClr val="00346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5221D3-B9C1-4F04-AC64-EF07A729C593}"/>
              </a:ext>
            </a:extLst>
          </p:cNvPr>
          <p:cNvCxnSpPr>
            <a:cxnSpLocks/>
          </p:cNvCxnSpPr>
          <p:nvPr userDrawn="1"/>
        </p:nvCxnSpPr>
        <p:spPr>
          <a:xfrm>
            <a:off x="0" y="1037583"/>
            <a:ext cx="3746977" cy="0"/>
          </a:xfrm>
          <a:prstGeom prst="line">
            <a:avLst/>
          </a:prstGeom>
          <a:ln w="38100">
            <a:solidFill>
              <a:srgbClr val="E0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776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4540-0285-49FC-9278-F0496FF2FB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2874" y="254000"/>
            <a:ext cx="8610600" cy="825501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rgbClr val="00346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title</a:t>
            </a:r>
            <a:r>
              <a:rPr lang="nl-BE" noProof="0" dirty="0"/>
              <a:t> </a:t>
            </a:r>
            <a:r>
              <a:rPr lang="nl-BE" noProof="0" dirty="0" err="1"/>
              <a:t>style</a:t>
            </a:r>
            <a:endParaRPr lang="nl-BE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E6D7C9-C990-4992-A8CB-6BC4F572F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2874" y="1266607"/>
            <a:ext cx="8610600" cy="5054293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30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Calibri" panose="020F0502020204030204" pitchFamily="34" charset="0"/>
              <a:buChar char="­"/>
              <a:defRPr sz="2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530CC-ACD9-4DC4-94E6-11E8661E5095}"/>
              </a:ext>
            </a:extLst>
          </p:cNvPr>
          <p:cNvSpPr/>
          <p:nvPr userDrawn="1"/>
        </p:nvSpPr>
        <p:spPr>
          <a:xfrm>
            <a:off x="12700" y="0"/>
            <a:ext cx="2628900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21521-2CA5-4EE5-A929-4C6A68775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" y="254000"/>
            <a:ext cx="2555875" cy="5524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E8CBD0F-28C9-4330-9855-D3F4284FA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827" y="6032499"/>
            <a:ext cx="16668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Roo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011B60-A6B7-46C1-885C-D5EBCD2962E4}"/>
              </a:ext>
            </a:extLst>
          </p:cNvPr>
          <p:cNvCxnSpPr>
            <a:cxnSpLocks/>
          </p:cNvCxnSpPr>
          <p:nvPr userDrawn="1"/>
        </p:nvCxnSpPr>
        <p:spPr>
          <a:xfrm>
            <a:off x="2572817" y="3734683"/>
            <a:ext cx="0" cy="1816648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ndertitel 2">
            <a:extLst>
              <a:ext uri="{FF2B5EF4-FFF2-40B4-BE49-F238E27FC236}">
                <a16:creationId xmlns:a16="http://schemas.microsoft.com/office/drawing/2014/main" id="{7CAF1DEE-BD91-4B79-A638-613C117170E1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2572817" y="3734683"/>
            <a:ext cx="7046336" cy="1816648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3400">
                <a:solidFill>
                  <a:srgbClr val="00346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  <a:p>
            <a:r>
              <a:rPr lang="en-US" dirty="0"/>
              <a:t>&lt;</a:t>
            </a:r>
            <a:r>
              <a:rPr lang="en-US" dirty="0" err="1"/>
              <a:t>Hoofdstuk</a:t>
            </a:r>
            <a:r>
              <a:rPr lang="en-US" dirty="0"/>
              <a:t>/Module naam&gt;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759930D-F2A9-4818-99E2-F9741E11497F}"/>
              </a:ext>
            </a:extLst>
          </p:cNvPr>
          <p:cNvSpPr/>
          <p:nvPr userDrawn="1"/>
        </p:nvSpPr>
        <p:spPr>
          <a:xfrm>
            <a:off x="0" y="-141996"/>
            <a:ext cx="12191970" cy="3017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36C613-EEF1-435F-A35F-3311C71DE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213"/>
          <a:stretch/>
        </p:blipFill>
        <p:spPr>
          <a:xfrm>
            <a:off x="524674" y="-58959"/>
            <a:ext cx="2938452" cy="2825016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30E2416E-695C-43B3-9650-94F5F492C77B}"/>
              </a:ext>
            </a:extLst>
          </p:cNvPr>
          <p:cNvSpPr/>
          <p:nvPr userDrawn="1"/>
        </p:nvSpPr>
        <p:spPr>
          <a:xfrm>
            <a:off x="30" y="2845460"/>
            <a:ext cx="12191970" cy="410678"/>
          </a:xfrm>
          <a:prstGeom prst="rect">
            <a:avLst/>
          </a:prstGeom>
          <a:solidFill>
            <a:srgbClr val="003469"/>
          </a:solidFill>
          <a:ln>
            <a:solidFill>
              <a:srgbClr val="003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5A4E03B7-1367-46A2-89CA-03C3FB08852E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5833434" y="541260"/>
            <a:ext cx="5833892" cy="917331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4000" b="1" cap="none" spc="5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&lt;Naam OPO&gt;</a:t>
            </a:r>
            <a:br>
              <a:rPr lang="en-US" dirty="0"/>
            </a:br>
            <a:endParaRPr lang="nl-BE" dirty="0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3A8FA640-3DC5-4321-BB74-56C04F7D8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6173" y="1809358"/>
            <a:ext cx="2691153" cy="94703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&lt;Lector(en)&gt;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FB9CCF7-3512-4434-8AF7-252A0D340EE2}"/>
              </a:ext>
            </a:extLst>
          </p:cNvPr>
          <p:cNvSpPr/>
          <p:nvPr userDrawn="1"/>
        </p:nvSpPr>
        <p:spPr>
          <a:xfrm>
            <a:off x="30" y="5903849"/>
            <a:ext cx="12191970" cy="954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F05DD332-2265-440B-90FD-9D3874E6C078}"/>
              </a:ext>
            </a:extLst>
          </p:cNvPr>
          <p:cNvCxnSpPr>
            <a:cxnSpLocks/>
          </p:cNvCxnSpPr>
          <p:nvPr userDrawn="1"/>
        </p:nvCxnSpPr>
        <p:spPr>
          <a:xfrm>
            <a:off x="9619153" y="3734683"/>
            <a:ext cx="0" cy="1816648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52B38FC-B6E3-4C36-85EC-CD60E27C03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76172" y="6169901"/>
            <a:ext cx="2691153" cy="58199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2400" b="0" i="0" kern="1200" dirty="0">
                <a:solidFill>
                  <a:schemeClr val="bg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en-US" dirty="0" err="1"/>
              <a:t>Academiejaar</a:t>
            </a:r>
            <a:r>
              <a:rPr lang="en-US" dirty="0"/>
              <a:t>&gt;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00B1BC3C-7238-4F77-9F0D-A286A86112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4676" y="6090042"/>
            <a:ext cx="2691153" cy="58199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2400" b="0" i="0" kern="1200" dirty="0">
                <a:solidFill>
                  <a:schemeClr val="bg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en-US" dirty="0" err="1"/>
              <a:t>Opleiding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6578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4540-0285-49FC-9278-F0496FF2FB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2874" y="254000"/>
            <a:ext cx="8610600" cy="825501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rgbClr val="00346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title</a:t>
            </a:r>
            <a:r>
              <a:rPr lang="nl-BE" noProof="0" dirty="0"/>
              <a:t> </a:t>
            </a:r>
            <a:r>
              <a:rPr lang="nl-BE" noProof="0" dirty="0" err="1"/>
              <a:t>style</a:t>
            </a:r>
            <a:endParaRPr lang="nl-BE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E6D7C9-C990-4992-A8CB-6BC4F572F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2874" y="1266607"/>
            <a:ext cx="8610600" cy="5054293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30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Calibri" panose="020F0502020204030204" pitchFamily="34" charset="0"/>
              <a:buChar char="­"/>
              <a:defRPr sz="2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530CC-ACD9-4DC4-94E6-11E8661E5095}"/>
              </a:ext>
            </a:extLst>
          </p:cNvPr>
          <p:cNvSpPr/>
          <p:nvPr userDrawn="1"/>
        </p:nvSpPr>
        <p:spPr>
          <a:xfrm>
            <a:off x="12700" y="0"/>
            <a:ext cx="2628900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21521-2CA5-4EE5-A929-4C6A68775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" y="254000"/>
            <a:ext cx="2555875" cy="5524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E8CBD0F-28C9-4330-9855-D3F4284FA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827" y="6032499"/>
            <a:ext cx="16668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1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33BC-102E-4FEF-8F6F-CCD313A4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31" y="365126"/>
            <a:ext cx="11140669" cy="673028"/>
          </a:xfrm>
          <a:prstGeom prst="rect">
            <a:avLst/>
          </a:prstGeom>
        </p:spPr>
        <p:txBody>
          <a:bodyPr/>
          <a:lstStyle>
            <a:lvl1pPr>
              <a:defRPr sz="4000" b="0" cap="all" baseline="0">
                <a:solidFill>
                  <a:srgbClr val="00346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835A0-AF71-4D6B-9D67-3709020007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80160"/>
            <a:ext cx="10515600" cy="4946304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30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Calibri" panose="020F0502020204030204" pitchFamily="34" charset="0"/>
              <a:buChar char="­"/>
              <a:defRPr sz="2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8D846-1B78-43E3-8682-45D61AF5F170}"/>
              </a:ext>
            </a:extLst>
          </p:cNvPr>
          <p:cNvCxnSpPr>
            <a:cxnSpLocks/>
          </p:cNvCxnSpPr>
          <p:nvPr userDrawn="1"/>
        </p:nvCxnSpPr>
        <p:spPr>
          <a:xfrm>
            <a:off x="0" y="1037583"/>
            <a:ext cx="3746977" cy="0"/>
          </a:xfrm>
          <a:prstGeom prst="line">
            <a:avLst/>
          </a:prstGeom>
          <a:ln w="38100">
            <a:solidFill>
              <a:srgbClr val="E0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5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hoek 28">
            <a:extLst>
              <a:ext uri="{FF2B5EF4-FFF2-40B4-BE49-F238E27FC236}">
                <a16:creationId xmlns:a16="http://schemas.microsoft.com/office/drawing/2014/main" id="{FEEFC723-FA16-4535-A1D4-E057067513CE}"/>
              </a:ext>
            </a:extLst>
          </p:cNvPr>
          <p:cNvSpPr/>
          <p:nvPr userDrawn="1"/>
        </p:nvSpPr>
        <p:spPr>
          <a:xfrm>
            <a:off x="30" y="5903849"/>
            <a:ext cx="12191970" cy="954385"/>
          </a:xfrm>
          <a:prstGeom prst="rect">
            <a:avLst/>
          </a:prstGeom>
          <a:solidFill>
            <a:srgbClr val="ABE1FA"/>
          </a:solidFill>
          <a:ln>
            <a:solidFill>
              <a:srgbClr val="AB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FE12B4CD-F121-4D6F-BA4E-3E63B0F6EB62}"/>
              </a:ext>
            </a:extLst>
          </p:cNvPr>
          <p:cNvSpPr/>
          <p:nvPr userDrawn="1"/>
        </p:nvSpPr>
        <p:spPr>
          <a:xfrm>
            <a:off x="0" y="-141996"/>
            <a:ext cx="12191970" cy="301776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E7384492-36DA-48F3-BFD4-6C9300DBE7A4}"/>
              </a:ext>
            </a:extLst>
          </p:cNvPr>
          <p:cNvSpPr/>
          <p:nvPr userDrawn="1"/>
        </p:nvSpPr>
        <p:spPr>
          <a:xfrm>
            <a:off x="30" y="2845460"/>
            <a:ext cx="12191970" cy="410678"/>
          </a:xfrm>
          <a:prstGeom prst="rect">
            <a:avLst/>
          </a:prstGeom>
          <a:solidFill>
            <a:srgbClr val="ABE1FA"/>
          </a:solidFill>
          <a:ln>
            <a:solidFill>
              <a:srgbClr val="AB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495ADDCD-A4EF-4CA6-94C9-9DBD1A8EB4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213"/>
          <a:stretch/>
        </p:blipFill>
        <p:spPr>
          <a:xfrm>
            <a:off x="524674" y="-58959"/>
            <a:ext cx="2938452" cy="2825016"/>
          </a:xfrm>
          <a:prstGeom prst="rect">
            <a:avLst/>
          </a:prstGeom>
        </p:spPr>
      </p:pic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85DE6D9-9414-4213-8D27-535BFC02AA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6173" y="1809358"/>
            <a:ext cx="2691153" cy="94703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&lt;Lector(en)&gt;</a:t>
            </a:r>
          </a:p>
        </p:txBody>
      </p:sp>
      <p:sp>
        <p:nvSpPr>
          <p:cNvPr id="33" name="Ondertitel 2">
            <a:extLst>
              <a:ext uri="{FF2B5EF4-FFF2-40B4-BE49-F238E27FC236}">
                <a16:creationId xmlns:a16="http://schemas.microsoft.com/office/drawing/2014/main" id="{DEF1578A-F16A-40BC-8FE5-893B13155DFA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2572817" y="3734683"/>
            <a:ext cx="7046336" cy="1816648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3400">
                <a:solidFill>
                  <a:srgbClr val="00346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  <a:p>
            <a:r>
              <a:rPr lang="en-US" dirty="0"/>
              <a:t>&lt;</a:t>
            </a:r>
            <a:r>
              <a:rPr lang="en-US" dirty="0" err="1"/>
              <a:t>Hoofdstuk</a:t>
            </a:r>
            <a:r>
              <a:rPr lang="en-US" dirty="0"/>
              <a:t>/Module naam&gt;</a:t>
            </a:r>
          </a:p>
        </p:txBody>
      </p:sp>
      <p:cxnSp>
        <p:nvCxnSpPr>
          <p:cNvPr id="37" name="Straight Connector 11">
            <a:extLst>
              <a:ext uri="{FF2B5EF4-FFF2-40B4-BE49-F238E27FC236}">
                <a16:creationId xmlns:a16="http://schemas.microsoft.com/office/drawing/2014/main" id="{BFACEBE8-6DD3-424E-9376-A5128CFBE314}"/>
              </a:ext>
            </a:extLst>
          </p:cNvPr>
          <p:cNvCxnSpPr>
            <a:cxnSpLocks/>
          </p:cNvCxnSpPr>
          <p:nvPr userDrawn="1"/>
        </p:nvCxnSpPr>
        <p:spPr>
          <a:xfrm>
            <a:off x="2572817" y="3734683"/>
            <a:ext cx="0" cy="1816648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">
            <a:extLst>
              <a:ext uri="{FF2B5EF4-FFF2-40B4-BE49-F238E27FC236}">
                <a16:creationId xmlns:a16="http://schemas.microsoft.com/office/drawing/2014/main" id="{2524E0B2-E74A-42F2-A78A-AF6CE59E1582}"/>
              </a:ext>
            </a:extLst>
          </p:cNvPr>
          <p:cNvCxnSpPr>
            <a:cxnSpLocks/>
          </p:cNvCxnSpPr>
          <p:nvPr userDrawn="1"/>
        </p:nvCxnSpPr>
        <p:spPr>
          <a:xfrm>
            <a:off x="9619153" y="3734683"/>
            <a:ext cx="0" cy="1816648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296BDB5C-5D75-44F2-AEC9-6F7935A6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7106" y="422483"/>
            <a:ext cx="6740219" cy="1325563"/>
          </a:xfrm>
          <a:prstGeom prst="rect">
            <a:avLst/>
          </a:prstGeom>
        </p:spPr>
        <p:txBody>
          <a:bodyPr/>
          <a:lstStyle>
            <a:lvl1pPr algn="r">
              <a:defRPr lang="nl-BE" sz="4000" b="1" kern="1200" cap="none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 dirty="0"/>
              <a:t>&lt;Naam OPO&gt;</a:t>
            </a:r>
            <a:endParaRPr lang="nl-BE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898DE39-8C70-48ED-927E-6CE77A799D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4674" y="6150208"/>
            <a:ext cx="2691153" cy="58199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2400" b="0" i="0" kern="1200" dirty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en-US" dirty="0" err="1"/>
              <a:t>Opleiding</a:t>
            </a:r>
            <a:r>
              <a:rPr lang="en-US" dirty="0"/>
              <a:t>&gt;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BD3A3A5-981C-4A0C-A07D-64A01F71F1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76172" y="6169901"/>
            <a:ext cx="2691153" cy="58199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2400" b="0" i="0" kern="1200" dirty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en-US" dirty="0" err="1"/>
              <a:t>Academiejaar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839522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4540-0285-49FC-9278-F0496FF2F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174" y="254000"/>
            <a:ext cx="8610600" cy="825501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E6D7C9-C990-4992-A8CB-6BC4F572F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0174" y="1079501"/>
            <a:ext cx="8859174" cy="535681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30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Calibri" panose="020F0502020204030204" pitchFamily="34" charset="0"/>
              <a:buChar char="­"/>
              <a:defRPr sz="2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530CC-ACD9-4DC4-94E6-11E8661E5095}"/>
              </a:ext>
            </a:extLst>
          </p:cNvPr>
          <p:cNvSpPr/>
          <p:nvPr userDrawn="1"/>
        </p:nvSpPr>
        <p:spPr>
          <a:xfrm>
            <a:off x="0" y="0"/>
            <a:ext cx="2641600" cy="6858000"/>
          </a:xfrm>
          <a:prstGeom prst="rect">
            <a:avLst/>
          </a:prstGeom>
          <a:solidFill>
            <a:srgbClr val="0034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21521-2CA5-4EE5-A929-4C6A68775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" y="254000"/>
            <a:ext cx="2555875" cy="55244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36A643B-7809-4298-9832-84B91604B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827" y="6032499"/>
            <a:ext cx="16668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0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33BC-102E-4FEF-8F6F-CCD313A4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31" y="365126"/>
            <a:ext cx="11140669" cy="673028"/>
          </a:xfrm>
          <a:prstGeom prst="rect">
            <a:avLst/>
          </a:prstGeom>
        </p:spPr>
        <p:txBody>
          <a:bodyPr/>
          <a:lstStyle>
            <a:lvl1pPr>
              <a:defRPr sz="4000" b="0" cap="all" baseline="0">
                <a:solidFill>
                  <a:srgbClr val="00346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835A0-AF71-4D6B-9D67-3709020007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80160"/>
            <a:ext cx="10515600" cy="4946304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30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Calibri" panose="020F0502020204030204" pitchFamily="34" charset="0"/>
              <a:buChar char="­"/>
              <a:defRPr sz="2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8D846-1B78-43E3-8682-45D61AF5F170}"/>
              </a:ext>
            </a:extLst>
          </p:cNvPr>
          <p:cNvCxnSpPr>
            <a:cxnSpLocks/>
          </p:cNvCxnSpPr>
          <p:nvPr userDrawn="1"/>
        </p:nvCxnSpPr>
        <p:spPr>
          <a:xfrm>
            <a:off x="0" y="1037583"/>
            <a:ext cx="3746977" cy="0"/>
          </a:xfrm>
          <a:prstGeom prst="line">
            <a:avLst/>
          </a:prstGeom>
          <a:ln w="38100">
            <a:solidFill>
              <a:srgbClr val="E0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8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tu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33BC-102E-4FEF-8F6F-CCD313A4A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131" y="365126"/>
            <a:ext cx="11140669" cy="673028"/>
          </a:xfrm>
          <a:prstGeom prst="rect">
            <a:avLst/>
          </a:prstGeom>
        </p:spPr>
        <p:txBody>
          <a:bodyPr/>
          <a:lstStyle>
            <a:lvl1pPr>
              <a:defRPr sz="4000" b="0" cap="all" baseline="0">
                <a:solidFill>
                  <a:srgbClr val="00346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Situering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835A0-AF71-4D6B-9D67-3709020007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80160"/>
            <a:ext cx="10515600" cy="4946304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30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Calibri" panose="020F0502020204030204" pitchFamily="34" charset="0"/>
              <a:buChar char="­"/>
              <a:defRPr sz="2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8D846-1B78-43E3-8682-45D61AF5F170}"/>
              </a:ext>
            </a:extLst>
          </p:cNvPr>
          <p:cNvCxnSpPr>
            <a:cxnSpLocks/>
          </p:cNvCxnSpPr>
          <p:nvPr userDrawn="1"/>
        </p:nvCxnSpPr>
        <p:spPr>
          <a:xfrm>
            <a:off x="0" y="1037583"/>
            <a:ext cx="3746977" cy="0"/>
          </a:xfrm>
          <a:prstGeom prst="line">
            <a:avLst/>
          </a:prstGeom>
          <a:ln w="38100">
            <a:solidFill>
              <a:srgbClr val="E0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5" descr="Kompas met effen opvulling">
            <a:extLst>
              <a:ext uri="{FF2B5EF4-FFF2-40B4-BE49-F238E27FC236}">
                <a16:creationId xmlns:a16="http://schemas.microsoft.com/office/drawing/2014/main" id="{91498493-A724-49BC-8AC3-8BADE863B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6470" y="18060"/>
            <a:ext cx="1485530" cy="148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9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el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33BC-102E-4FEF-8F6F-CCD313A4A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131" y="365126"/>
            <a:ext cx="11140669" cy="673028"/>
          </a:xfrm>
          <a:prstGeom prst="rect">
            <a:avLst/>
          </a:prstGeom>
        </p:spPr>
        <p:txBody>
          <a:bodyPr/>
          <a:lstStyle>
            <a:lvl1pPr>
              <a:defRPr sz="4000" b="0" cap="all" baseline="0">
                <a:solidFill>
                  <a:srgbClr val="00346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Doelstelling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835A0-AF71-4D6B-9D67-3709020007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80160"/>
            <a:ext cx="10515600" cy="4946304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30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Calibri" panose="020F0502020204030204" pitchFamily="34" charset="0"/>
              <a:buChar char="­"/>
              <a:defRPr sz="24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8D846-1B78-43E3-8682-45D61AF5F170}"/>
              </a:ext>
            </a:extLst>
          </p:cNvPr>
          <p:cNvCxnSpPr>
            <a:cxnSpLocks/>
          </p:cNvCxnSpPr>
          <p:nvPr userDrawn="1"/>
        </p:nvCxnSpPr>
        <p:spPr>
          <a:xfrm>
            <a:off x="0" y="1037583"/>
            <a:ext cx="3746977" cy="0"/>
          </a:xfrm>
          <a:prstGeom prst="line">
            <a:avLst/>
          </a:prstGeom>
          <a:ln w="38100">
            <a:solidFill>
              <a:srgbClr val="E0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A black and white circle&#10;&#10;Description automatically generated with medium confidence">
            <a:extLst>
              <a:ext uri="{FF2B5EF4-FFF2-40B4-BE49-F238E27FC236}">
                <a16:creationId xmlns:a16="http://schemas.microsoft.com/office/drawing/2014/main" id="{96AC2EC7-C4CE-48CE-927C-0ABE3AA24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930" y="65360"/>
            <a:ext cx="1272560" cy="12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0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64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50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49" r:id="rId2"/>
    <p:sldLayoutId id="214748370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45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DAE1E3-B047-459A-B393-BF55226BCFA3}"/>
              </a:ext>
            </a:extLst>
          </p:cNvPr>
          <p:cNvSpPr txBox="1">
            <a:spLocks/>
          </p:cNvSpPr>
          <p:nvPr userDrawn="1"/>
        </p:nvSpPr>
        <p:spPr>
          <a:xfrm>
            <a:off x="0" y="6586430"/>
            <a:ext cx="12192000" cy="2715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77FF17D-59DB-46AA-9F20-9079EFD70BFB}"/>
              </a:ext>
            </a:extLst>
          </p:cNvPr>
          <p:cNvSpPr txBox="1">
            <a:spLocks/>
          </p:cNvSpPr>
          <p:nvPr userDrawn="1"/>
        </p:nvSpPr>
        <p:spPr>
          <a:xfrm>
            <a:off x="9448800" y="6586430"/>
            <a:ext cx="2743200" cy="2715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</a:t>
            </a:r>
            <a:fld id="{DB94497A-CC7E-45EC-9FBF-288A2612B00E}" type="slidenum">
              <a:rPr lang="en-US" sz="12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25495-2D49-4EC4-A151-357D599D2CB3}"/>
              </a:ext>
            </a:extLst>
          </p:cNvPr>
          <p:cNvPicPr/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9" r="28875"/>
          <a:stretch/>
        </p:blipFill>
        <p:spPr bwMode="auto">
          <a:xfrm>
            <a:off x="9287956" y="-1"/>
            <a:ext cx="2904044" cy="223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88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9" r:id="rId2"/>
    <p:sldLayoutId id="2147483700" r:id="rId3"/>
    <p:sldLayoutId id="2147483703" r:id="rId4"/>
    <p:sldLayoutId id="2147483702" r:id="rId5"/>
    <p:sldLayoutId id="2147483676" r:id="rId6"/>
    <p:sldLayoutId id="2147483683" r:id="rId7"/>
    <p:sldLayoutId id="2147483677" r:id="rId8"/>
    <p:sldLayoutId id="2147483704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eams.microsoft.com/l/message/19:meeting_OWVjNmNhODQtZTc4YS00MWRkLTg1NTEtZWJmYjM5ZWQyODYz@thread.v2/1758103639787?context=%7B%22contextType%22%3A%22chat%22%7D" TargetMode="External"/><Relationship Id="rId3" Type="http://schemas.openxmlformats.org/officeDocument/2006/relationships/hyperlink" Target="https://www.morethanonestory.org/en" TargetMode="External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4.jpg"/><Relationship Id="rId4" Type="http://schemas.openxmlformats.org/officeDocument/2006/relationships/hyperlink" Target="https://www.youtube.com/watch?v=zDZFcDGpL4U#t=7m38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3aWduLGM5I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hyperlink" Target="https://www.debonogroup.com/services/core-programs/six-thinking-hats/" TargetMode="Externa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l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z.harvard.edu/projects/visible-think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z.harvard.edu/sites/default/files/Word-Phrase-Sentence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z.harvard.edu/sites/default/files/Color%20Symbol%20Image_1.pdf" TargetMode="Externa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nold_Mindel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hyperlink" Target="https://www.lewisdeepdemocracy.com/?srsltid=AfmBOop3FNTPFIYqQvbEd3GUJkUz-E-ebvTvizxw13MGHfQxxyb5a-8q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-resilience.eu/nl/homepage_be/" TargetMode="Externa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hyperlink" Target="http://www.wooclap.com/" TargetMode="Externa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wooclap.com/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mberl%C3%A9_Crenshaw" TargetMode="External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everylearnereverywhere.org/blog/promoting-equity-in-the-classroom-with-intersectional-pedagog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>
            <a:extLst>
              <a:ext uri="{FF2B5EF4-FFF2-40B4-BE49-F238E27FC236}">
                <a16:creationId xmlns:a16="http://schemas.microsoft.com/office/drawing/2014/main" id="{B86B0773-DB80-4755-90FD-9C6ADE68D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/>
              <a:t>Diversity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strong </a:t>
            </a:r>
            <a:r>
              <a:rPr lang="nl-BE" dirty="0" err="1"/>
              <a:t>collaboration</a:t>
            </a:r>
            <a:r>
              <a:rPr lang="nl-B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4227F43-8A9B-471D-B96B-3DC381E9B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DIGIGRAD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02CA0F8-BD05-43D3-89F4-58580AB1D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Karine Hindrix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4E612C2-0DBC-4681-8CEF-5DE8C2EF95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54292" y="6169901"/>
            <a:ext cx="3313034" cy="581997"/>
          </a:xfrm>
        </p:spPr>
        <p:txBody>
          <a:bodyPr/>
          <a:lstStyle/>
          <a:p>
            <a:r>
              <a:rPr lang="nl-BE" dirty="0"/>
              <a:t>17th September 2025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6671F6C-0A41-4817-92EC-6FA4BB0284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Online Teams meeting</a:t>
            </a:r>
          </a:p>
        </p:txBody>
      </p:sp>
      <p:pic>
        <p:nvPicPr>
          <p:cNvPr id="3" name="Picture 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EA17E2D-9A7E-E62D-A102-97B1A5C6C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" y="3750496"/>
            <a:ext cx="2330570" cy="1739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756BA-2EDF-5447-D27C-F24A7528527B}"/>
              </a:ext>
            </a:extLst>
          </p:cNvPr>
          <p:cNvSpPr txBox="1"/>
          <p:nvPr/>
        </p:nvSpPr>
        <p:spPr>
          <a:xfrm>
            <a:off x="4253345" y="541260"/>
            <a:ext cx="37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sz="3200" b="1" i="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  <a:r>
              <a:rPr lang="nl-BE" sz="3200" b="1" i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entering teams, have a look at </a:t>
            </a:r>
            <a:r>
              <a:rPr lang="nl-BE" sz="3200" b="1" i="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nl-BE" sz="3200" b="1" i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chat of </a:t>
            </a:r>
            <a:r>
              <a:rPr lang="nl-BE" sz="3200" b="1" i="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nl-BE" sz="3200" b="1" i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sz="3200" b="1" i="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</a:t>
            </a:r>
            <a:r>
              <a:rPr lang="nl-BE" sz="3200" b="1" i="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3200" b="1" i="0" dirty="0" err="1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2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6130-0F14-2C5C-A9ED-F64EBC55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31" y="365126"/>
            <a:ext cx="12228251" cy="673028"/>
          </a:xfrm>
        </p:spPr>
        <p:txBody>
          <a:bodyPr/>
          <a:lstStyle/>
          <a:p>
            <a:r>
              <a:rPr lang="nl-BE" dirty="0"/>
              <a:t>Does </a:t>
            </a:r>
            <a:r>
              <a:rPr lang="nl-BE" dirty="0" err="1"/>
              <a:t>this</a:t>
            </a:r>
            <a:r>
              <a:rPr lang="nl-BE" dirty="0"/>
              <a:t> make sense in </a:t>
            </a:r>
            <a:r>
              <a:rPr lang="nl-BE" dirty="0" err="1"/>
              <a:t>your</a:t>
            </a:r>
            <a:r>
              <a:rPr lang="nl-BE" dirty="0"/>
              <a:t> context/</a:t>
            </a:r>
            <a:r>
              <a:rPr lang="nl-BE" dirty="0" err="1"/>
              <a:t>experience</a:t>
            </a:r>
            <a:r>
              <a:rPr lang="nl-BE" dirty="0"/>
              <a:t>?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524735-AF00-48FF-2911-C1C2AF140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6573"/>
            <a:ext cx="12192000" cy="318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35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65DB2-2DFA-18E4-200F-31793989A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3A8F-5CE3-D68A-F090-E58AD5421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529" y="254000"/>
            <a:ext cx="8610600" cy="825501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4AB8F-426B-E0EF-3137-1BFBCE58A7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2659" y="1204464"/>
            <a:ext cx="8610599" cy="4938884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7914D2F-A580-C2E4-D390-FC8A28AAFF6D}"/>
              </a:ext>
            </a:extLst>
          </p:cNvPr>
          <p:cNvSpPr/>
          <p:nvPr/>
        </p:nvSpPr>
        <p:spPr>
          <a:xfrm rot="16200000">
            <a:off x="2400733" y="1441676"/>
            <a:ext cx="313037" cy="2828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B215473A-C20B-A5B8-7789-FF5242B3D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pic>
        <p:nvPicPr>
          <p:cNvPr id="8" name="Picture 7" descr="A group of paper people holding hands&#10;&#10;AI-generated content may be incorrect.">
            <a:extLst>
              <a:ext uri="{FF2B5EF4-FFF2-40B4-BE49-F238E27FC236}">
                <a16:creationId xmlns:a16="http://schemas.microsoft.com/office/drawing/2014/main" id="{25453317-4C36-F14B-57B3-D245746A4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42" y="1663256"/>
            <a:ext cx="6580909" cy="3701761"/>
          </a:xfrm>
          <a:prstGeom prst="rect">
            <a:avLst/>
          </a:prstGeom>
        </p:spPr>
      </p:pic>
      <p:sp>
        <p:nvSpPr>
          <p:cNvPr id="13" name="Subtitle 3">
            <a:extLst>
              <a:ext uri="{FF2B5EF4-FFF2-40B4-BE49-F238E27FC236}">
                <a16:creationId xmlns:a16="http://schemas.microsoft.com/office/drawing/2014/main" id="{2E5C4533-0616-0DC8-9925-1D51B2573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70" y="115454"/>
            <a:ext cx="2273041" cy="5524499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nl-BE" dirty="0"/>
              <a:t>Check in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Diversity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 err="1"/>
              <a:t>Investing</a:t>
            </a:r>
            <a:r>
              <a:rPr lang="nl-BE" dirty="0"/>
              <a:t> in </a:t>
            </a:r>
            <a:r>
              <a:rPr lang="nl-BE" dirty="0" err="1"/>
              <a:t>relationships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Divergent thinking</a:t>
            </a:r>
          </a:p>
          <a:p>
            <a:pPr algn="r">
              <a:lnSpc>
                <a:spcPct val="100000"/>
              </a:lnSpc>
            </a:pPr>
            <a:r>
              <a:rPr lang="nl-BE" dirty="0"/>
              <a:t>Making thinking </a:t>
            </a:r>
            <a:r>
              <a:rPr lang="nl-BE" dirty="0" err="1"/>
              <a:t>visible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/>
              <a:t>Using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wisdom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minority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Conflict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Wrap</a:t>
            </a:r>
            <a:r>
              <a:rPr lang="nl-BE" dirty="0"/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143278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EBB263-4211-F14F-CA1E-1BED2B72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Getting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: </a:t>
            </a:r>
            <a:r>
              <a:rPr lang="nl-BE" dirty="0" err="1"/>
              <a:t>stories</a:t>
            </a:r>
            <a:r>
              <a:rPr lang="nl-BE" dirty="0"/>
              <a:t> </a:t>
            </a:r>
            <a:r>
              <a:rPr lang="nl-BE" dirty="0" err="1"/>
              <a:t>connect</a:t>
            </a:r>
            <a:endParaRPr lang="en-US" dirty="0"/>
          </a:p>
        </p:txBody>
      </p:sp>
      <p:pic>
        <p:nvPicPr>
          <p:cNvPr id="8" name="Content Placeholder 7">
            <a:hlinkClick r:id="rId3"/>
            <a:extLst>
              <a:ext uri="{FF2B5EF4-FFF2-40B4-BE49-F238E27FC236}">
                <a16:creationId xmlns:a16="http://schemas.microsoft.com/office/drawing/2014/main" id="{DC629A2C-15E0-C18A-1C49-828DC58714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3131" y="1801566"/>
            <a:ext cx="5181600" cy="325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CA3B414-A634-34A5-9BE3-0C4F4F0B98B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83464" y="1210888"/>
            <a:ext cx="5992899" cy="5107940"/>
          </a:xfrm>
        </p:spPr>
        <p:txBody>
          <a:bodyPr/>
          <a:lstStyle/>
          <a:p>
            <a:r>
              <a:rPr lang="nl-BE" sz="2800" dirty="0"/>
              <a:t>Tell a story </a:t>
            </a:r>
            <a:r>
              <a:rPr lang="nl-BE" sz="2800" dirty="0" err="1"/>
              <a:t>about</a:t>
            </a:r>
            <a:r>
              <a:rPr lang="nl-BE" sz="2800" dirty="0"/>
              <a:t> a moment </a:t>
            </a:r>
            <a:r>
              <a:rPr lang="nl-BE" sz="2800" dirty="0" err="1"/>
              <a:t>when</a:t>
            </a:r>
            <a:r>
              <a:rPr lang="nl-BE" sz="2800" dirty="0"/>
              <a:t> </a:t>
            </a:r>
            <a:r>
              <a:rPr lang="nl-BE" sz="2800" dirty="0" err="1"/>
              <a:t>you</a:t>
            </a:r>
            <a:r>
              <a:rPr lang="nl-BE" sz="2800" dirty="0"/>
              <a:t> </a:t>
            </a:r>
            <a:r>
              <a:rPr lang="nl-BE" sz="2800" dirty="0" err="1"/>
              <a:t>were</a:t>
            </a:r>
            <a:r>
              <a:rPr lang="nl-BE" sz="2800" dirty="0"/>
              <a:t> </a:t>
            </a:r>
            <a:r>
              <a:rPr lang="nl-BE" sz="2800" dirty="0" err="1"/>
              <a:t>nervous</a:t>
            </a:r>
            <a:endParaRPr lang="nl-BE" sz="2800" dirty="0"/>
          </a:p>
          <a:p>
            <a:r>
              <a:rPr lang="nl-BE" sz="2800" dirty="0"/>
              <a:t>Tell a story </a:t>
            </a:r>
            <a:r>
              <a:rPr lang="nl-BE" sz="2800" dirty="0" err="1"/>
              <a:t>about</a:t>
            </a:r>
            <a:r>
              <a:rPr lang="nl-BE" sz="2800" dirty="0"/>
              <a:t> a present </a:t>
            </a:r>
            <a:r>
              <a:rPr lang="nl-BE" sz="2800" dirty="0" err="1"/>
              <a:t>which</a:t>
            </a:r>
            <a:r>
              <a:rPr lang="nl-BE" sz="2800" dirty="0"/>
              <a:t> </a:t>
            </a:r>
            <a:r>
              <a:rPr lang="nl-BE" sz="2800" dirty="0" err="1"/>
              <a:t>you</a:t>
            </a:r>
            <a:r>
              <a:rPr lang="nl-BE" sz="2800" dirty="0"/>
              <a:t> have </a:t>
            </a:r>
            <a:r>
              <a:rPr lang="nl-BE" sz="2800" dirty="0" err="1"/>
              <a:t>given</a:t>
            </a:r>
            <a:r>
              <a:rPr lang="nl-BE" sz="2800" dirty="0"/>
              <a:t> or </a:t>
            </a:r>
            <a:r>
              <a:rPr lang="nl-BE" sz="2800" dirty="0" err="1"/>
              <a:t>received</a:t>
            </a:r>
            <a:endParaRPr lang="nl-BE" sz="2800" dirty="0"/>
          </a:p>
          <a:p>
            <a:r>
              <a:rPr lang="en-US" sz="2800" dirty="0"/>
              <a:t>Tell a story about a time when you felt lucky</a:t>
            </a:r>
          </a:p>
          <a:p>
            <a:r>
              <a:rPr lang="en-US" sz="2800" dirty="0"/>
              <a:t>Tell about a film or a book that has influenced you</a:t>
            </a:r>
          </a:p>
          <a:p>
            <a:r>
              <a:rPr lang="en-US" sz="2800" dirty="0"/>
              <a:t>Tell something about how you played as a child</a:t>
            </a:r>
          </a:p>
          <a:p>
            <a:r>
              <a:rPr lang="en-US" sz="2800" dirty="0"/>
              <a:t>…</a:t>
            </a:r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B985CFC3-3444-C667-8899-4181003DA9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id="{010EDF52-2143-B6F7-925F-B3DBBE0465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4865" y="4772025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BFE67B-6037-9D57-C0E4-08ED64FB8035}"/>
              </a:ext>
            </a:extLst>
          </p:cNvPr>
          <p:cNvSpPr txBox="1"/>
          <p:nvPr/>
        </p:nvSpPr>
        <p:spPr>
          <a:xfrm>
            <a:off x="415637" y="5819845"/>
            <a:ext cx="8780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See also the work of Deardorff/UNESCO for intercultural understanding:</a:t>
            </a:r>
            <a:endParaRPr lang="en-US" dirty="0">
              <a:hlinkClick r:id="rId8"/>
            </a:endParaRPr>
          </a:p>
          <a:p>
            <a:r>
              <a:rPr lang="en-US" dirty="0">
                <a:hlinkClick r:id="rId8"/>
              </a:rPr>
              <a:t>https://www.unesco.org/en/interculturaldialogue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9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BF69-9CEF-484D-8BF1-8FCBC5B3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Making </a:t>
            </a:r>
            <a:r>
              <a:rPr lang="nl-BE" b="1" dirty="0" err="1"/>
              <a:t>expECTations</a:t>
            </a:r>
            <a:r>
              <a:rPr lang="nl-BE" dirty="0"/>
              <a:t> explicit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F6099-CA71-4956-93BE-87546EF47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71155"/>
            <a:ext cx="11447318" cy="4946304"/>
          </a:xfrm>
        </p:spPr>
        <p:txBody>
          <a:bodyPr/>
          <a:lstStyle/>
          <a:p>
            <a:r>
              <a:rPr lang="nl-BE" sz="2800" dirty="0" err="1"/>
              <a:t>What</a:t>
            </a:r>
            <a:r>
              <a:rPr lang="nl-BE" sz="2800" dirty="0"/>
              <a:t> does </a:t>
            </a:r>
            <a:r>
              <a:rPr lang="nl-BE" sz="2800" dirty="0" err="1"/>
              <a:t>the</a:t>
            </a:r>
            <a:r>
              <a:rPr lang="nl-BE" sz="2800" dirty="0"/>
              <a:t> subject </a:t>
            </a:r>
            <a:r>
              <a:rPr lang="nl-BE" sz="2800" dirty="0" err="1"/>
              <a:t>mean</a:t>
            </a:r>
            <a:r>
              <a:rPr lang="nl-BE" sz="2800" dirty="0"/>
              <a:t> </a:t>
            </a:r>
            <a:r>
              <a:rPr lang="nl-BE" sz="2800" dirty="0" err="1"/>
              <a:t>to</a:t>
            </a:r>
            <a:r>
              <a:rPr lang="nl-BE" sz="2800" dirty="0"/>
              <a:t> </a:t>
            </a:r>
            <a:r>
              <a:rPr lang="nl-BE" sz="2800" dirty="0" err="1"/>
              <a:t>you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</a:t>
            </a:r>
            <a:r>
              <a:rPr lang="nl-BE" sz="2800" dirty="0" err="1"/>
              <a:t>your</a:t>
            </a:r>
            <a:r>
              <a:rPr lang="nl-BE" sz="2800" dirty="0"/>
              <a:t> </a:t>
            </a:r>
            <a:r>
              <a:rPr lang="nl-BE" sz="2800" dirty="0" err="1"/>
              <a:t>education</a:t>
            </a:r>
            <a:r>
              <a:rPr lang="nl-BE" sz="2800" dirty="0"/>
              <a:t>?</a:t>
            </a:r>
          </a:p>
          <a:p>
            <a:r>
              <a:rPr lang="nl-BE" sz="2800" dirty="0" err="1"/>
              <a:t>What</a:t>
            </a:r>
            <a:r>
              <a:rPr lang="nl-BE" sz="2800" dirty="0"/>
              <a:t> do </a:t>
            </a:r>
            <a:r>
              <a:rPr lang="nl-BE" sz="2800" dirty="0" err="1"/>
              <a:t>you</a:t>
            </a:r>
            <a:r>
              <a:rPr lang="nl-BE" sz="2800" dirty="0"/>
              <a:t> </a:t>
            </a:r>
            <a:r>
              <a:rPr lang="nl-BE" sz="2800" dirty="0" err="1"/>
              <a:t>expect</a:t>
            </a:r>
            <a:r>
              <a:rPr lang="nl-BE" sz="2800" dirty="0"/>
              <a:t> </a:t>
            </a:r>
            <a:r>
              <a:rPr lang="nl-BE" sz="2800" dirty="0" err="1"/>
              <a:t>from</a:t>
            </a:r>
            <a:r>
              <a:rPr lang="nl-BE" sz="2800" dirty="0"/>
              <a:t> </a:t>
            </a:r>
            <a:r>
              <a:rPr lang="nl-BE" sz="2800" dirty="0" err="1"/>
              <a:t>group</a:t>
            </a:r>
            <a:r>
              <a:rPr lang="nl-BE" sz="2800" dirty="0"/>
              <a:t> members? </a:t>
            </a:r>
            <a:r>
              <a:rPr lang="nl-BE" sz="2800" dirty="0" err="1"/>
              <a:t>From</a:t>
            </a:r>
            <a:r>
              <a:rPr lang="nl-BE" sz="2800" dirty="0"/>
              <a:t> </a:t>
            </a:r>
            <a:r>
              <a:rPr lang="nl-BE" sz="2800" dirty="0" err="1"/>
              <a:t>the</a:t>
            </a:r>
            <a:r>
              <a:rPr lang="nl-BE" sz="2800" dirty="0"/>
              <a:t> way of </a:t>
            </a:r>
            <a:r>
              <a:rPr lang="nl-BE" sz="2800" dirty="0" err="1"/>
              <a:t>working</a:t>
            </a:r>
            <a:r>
              <a:rPr lang="nl-BE" sz="2800" dirty="0"/>
              <a:t>? Standards?</a:t>
            </a:r>
          </a:p>
          <a:p>
            <a:r>
              <a:rPr lang="nl-BE" sz="2800" dirty="0" err="1"/>
              <a:t>Discuss</a:t>
            </a:r>
            <a:r>
              <a:rPr lang="nl-BE" sz="2800" dirty="0"/>
              <a:t> </a:t>
            </a:r>
            <a:r>
              <a:rPr lang="nl-BE" sz="2800" dirty="0" err="1"/>
              <a:t>values</a:t>
            </a:r>
            <a:r>
              <a:rPr lang="nl-BE" sz="2800" dirty="0"/>
              <a:t>, e.g. </a:t>
            </a:r>
            <a:r>
              <a:rPr lang="nl-BE" sz="2800" dirty="0" err="1"/>
              <a:t>what</a:t>
            </a:r>
            <a:r>
              <a:rPr lang="nl-BE" sz="2800" dirty="0"/>
              <a:t> </a:t>
            </a:r>
            <a:r>
              <a:rPr lang="nl-BE" sz="2800" dirty="0" err="1"/>
              <a:t>proverb</a:t>
            </a:r>
            <a:r>
              <a:rPr lang="nl-BE" sz="2800" dirty="0"/>
              <a:t> was important </a:t>
            </a:r>
            <a:r>
              <a:rPr lang="nl-BE" sz="2800" dirty="0" err="1"/>
              <a:t>when</a:t>
            </a:r>
            <a:r>
              <a:rPr lang="nl-BE" sz="2800" dirty="0"/>
              <a:t> </a:t>
            </a:r>
            <a:r>
              <a:rPr lang="nl-BE" sz="2800" dirty="0" err="1"/>
              <a:t>you</a:t>
            </a:r>
            <a:r>
              <a:rPr lang="nl-BE" sz="2800" dirty="0"/>
              <a:t> </a:t>
            </a:r>
            <a:r>
              <a:rPr lang="nl-BE" sz="2800" dirty="0" err="1"/>
              <a:t>grew</a:t>
            </a:r>
            <a:r>
              <a:rPr lang="nl-BE" sz="2800" dirty="0"/>
              <a:t> up?</a:t>
            </a:r>
          </a:p>
          <a:p>
            <a:r>
              <a:rPr lang="nl-BE" sz="2800" dirty="0" err="1"/>
              <a:t>What</a:t>
            </a:r>
            <a:r>
              <a:rPr lang="nl-BE" sz="2800" dirty="0"/>
              <a:t> does respect </a:t>
            </a:r>
            <a:r>
              <a:rPr lang="nl-BE" sz="2800" dirty="0" err="1"/>
              <a:t>mean</a:t>
            </a:r>
            <a:r>
              <a:rPr lang="nl-BE" sz="2800" dirty="0"/>
              <a:t> </a:t>
            </a:r>
            <a:r>
              <a:rPr lang="nl-BE" sz="2800" dirty="0" err="1"/>
              <a:t>for</a:t>
            </a:r>
            <a:r>
              <a:rPr lang="nl-BE" sz="2800" dirty="0"/>
              <a:t> </a:t>
            </a:r>
            <a:r>
              <a:rPr lang="nl-BE" sz="2800" dirty="0" err="1"/>
              <a:t>you</a:t>
            </a:r>
            <a:r>
              <a:rPr lang="nl-BE" sz="2800" dirty="0"/>
              <a:t> in </a:t>
            </a:r>
            <a:r>
              <a:rPr lang="nl-BE" sz="2800" dirty="0" err="1"/>
              <a:t>group</a:t>
            </a:r>
            <a:r>
              <a:rPr lang="nl-BE" sz="2800" dirty="0"/>
              <a:t> </a:t>
            </a:r>
            <a:r>
              <a:rPr lang="nl-BE" sz="2800" dirty="0" err="1"/>
              <a:t>work</a:t>
            </a:r>
            <a:r>
              <a:rPr lang="nl-BE" sz="2800" dirty="0"/>
              <a:t>? </a:t>
            </a:r>
          </a:p>
          <a:p>
            <a:r>
              <a:rPr lang="nl-BE" sz="2800" dirty="0" err="1"/>
              <a:t>What</a:t>
            </a:r>
            <a:r>
              <a:rPr lang="nl-BE" sz="2800" dirty="0"/>
              <a:t> is </a:t>
            </a:r>
            <a:r>
              <a:rPr lang="nl-BE" sz="2800" dirty="0" err="1"/>
              <a:t>your</a:t>
            </a:r>
            <a:r>
              <a:rPr lang="nl-BE" sz="2800" dirty="0"/>
              <a:t> </a:t>
            </a:r>
            <a:r>
              <a:rPr lang="nl-BE" sz="2800" dirty="0" err="1"/>
              <a:t>aim</a:t>
            </a:r>
            <a:r>
              <a:rPr lang="nl-BE" sz="2800" dirty="0"/>
              <a:t> in </a:t>
            </a:r>
            <a:r>
              <a:rPr lang="nl-BE" sz="2800" dirty="0" err="1"/>
              <a:t>this</a:t>
            </a:r>
            <a:r>
              <a:rPr lang="nl-BE" sz="2800" dirty="0"/>
              <a:t> </a:t>
            </a:r>
            <a:r>
              <a:rPr lang="nl-BE" sz="2800" dirty="0" err="1"/>
              <a:t>work</a:t>
            </a:r>
            <a:r>
              <a:rPr lang="nl-BE" sz="2800" dirty="0"/>
              <a:t>?</a:t>
            </a:r>
          </a:p>
          <a:p>
            <a:r>
              <a:rPr lang="nl-BE" sz="2800" dirty="0" err="1"/>
              <a:t>What</a:t>
            </a:r>
            <a:r>
              <a:rPr lang="nl-BE" sz="2800" dirty="0"/>
              <a:t> </a:t>
            </a:r>
            <a:r>
              <a:rPr lang="nl-BE" sz="2800" dirty="0" err="1"/>
              <a:t>helps</a:t>
            </a:r>
            <a:r>
              <a:rPr lang="nl-BE" sz="2800" dirty="0"/>
              <a:t> </a:t>
            </a:r>
            <a:r>
              <a:rPr lang="nl-BE" sz="2800" dirty="0" err="1"/>
              <a:t>you</a:t>
            </a:r>
            <a:r>
              <a:rPr lang="nl-BE" sz="2800" dirty="0"/>
              <a:t> in </a:t>
            </a:r>
            <a:r>
              <a:rPr lang="nl-BE" sz="2800" dirty="0" err="1"/>
              <a:t>group</a:t>
            </a:r>
            <a:r>
              <a:rPr lang="nl-BE" sz="2800" dirty="0"/>
              <a:t> </a:t>
            </a:r>
            <a:r>
              <a:rPr lang="nl-BE" sz="2800" dirty="0" err="1"/>
              <a:t>work</a:t>
            </a:r>
            <a:r>
              <a:rPr lang="nl-BE" sz="2800" dirty="0"/>
              <a:t>?</a:t>
            </a:r>
          </a:p>
          <a:p>
            <a:r>
              <a:rPr lang="nl-BE" sz="2800" dirty="0" err="1"/>
              <a:t>What</a:t>
            </a:r>
            <a:r>
              <a:rPr lang="nl-BE" sz="2800" dirty="0"/>
              <a:t> do </a:t>
            </a:r>
            <a:r>
              <a:rPr lang="nl-BE" sz="2800" dirty="0" err="1"/>
              <a:t>you</a:t>
            </a:r>
            <a:r>
              <a:rPr lang="nl-BE" sz="2800" dirty="0"/>
              <a:t> </a:t>
            </a:r>
            <a:r>
              <a:rPr lang="nl-BE" sz="2800" dirty="0" err="1"/>
              <a:t>bring</a:t>
            </a:r>
            <a:r>
              <a:rPr lang="nl-BE" sz="2800" dirty="0"/>
              <a:t> </a:t>
            </a:r>
            <a:r>
              <a:rPr lang="nl-BE" sz="2800" dirty="0" err="1"/>
              <a:t>into</a:t>
            </a:r>
            <a:r>
              <a:rPr lang="nl-BE" sz="2800" dirty="0"/>
              <a:t> </a:t>
            </a:r>
            <a:r>
              <a:rPr lang="nl-BE" sz="2800" dirty="0" err="1"/>
              <a:t>the</a:t>
            </a:r>
            <a:r>
              <a:rPr lang="nl-BE" sz="2800" dirty="0"/>
              <a:t> </a:t>
            </a:r>
            <a:r>
              <a:rPr lang="nl-BE" sz="2800" dirty="0" err="1"/>
              <a:t>group</a:t>
            </a:r>
            <a:r>
              <a:rPr lang="nl-BE" sz="2800" dirty="0"/>
              <a:t> </a:t>
            </a:r>
            <a:r>
              <a:rPr lang="nl-BE" sz="2800" dirty="0" err="1"/>
              <a:t>work</a:t>
            </a:r>
            <a:r>
              <a:rPr lang="nl-BE" sz="2800" dirty="0"/>
              <a:t>?</a:t>
            </a:r>
          </a:p>
          <a:p>
            <a:r>
              <a:rPr lang="nl-BE" sz="2800" dirty="0"/>
              <a:t>For </a:t>
            </a:r>
            <a:r>
              <a:rPr lang="nl-BE" sz="2800" dirty="0" err="1"/>
              <a:t>what</a:t>
            </a:r>
            <a:r>
              <a:rPr lang="nl-BE" sz="2800" dirty="0"/>
              <a:t> issue </a:t>
            </a:r>
            <a:r>
              <a:rPr lang="nl-BE" sz="2800" dirty="0" err="1"/>
              <a:t>you</a:t>
            </a:r>
            <a:r>
              <a:rPr lang="nl-BE" sz="2800" dirty="0"/>
              <a:t> </a:t>
            </a:r>
            <a:r>
              <a:rPr lang="nl-BE" sz="2800" dirty="0" err="1"/>
              <a:t>might</a:t>
            </a:r>
            <a:r>
              <a:rPr lang="nl-BE" sz="2800" dirty="0"/>
              <a:t> have </a:t>
            </a:r>
            <a:r>
              <a:rPr lang="nl-BE" sz="2800" dirty="0" err="1"/>
              <a:t>to</a:t>
            </a:r>
            <a:r>
              <a:rPr lang="nl-BE" sz="2800" dirty="0"/>
              <a:t> </a:t>
            </a:r>
            <a:r>
              <a:rPr lang="nl-BE" sz="2800" dirty="0" err="1"/>
              <a:t>learn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</a:t>
            </a:r>
            <a:r>
              <a:rPr lang="nl-BE" sz="2800" dirty="0" err="1"/>
              <a:t>experience</a:t>
            </a:r>
            <a:r>
              <a:rPr lang="nl-BE" sz="2800" dirty="0"/>
              <a:t> support?</a:t>
            </a:r>
          </a:p>
          <a:p>
            <a:r>
              <a:rPr lang="nl-BE" sz="2800" dirty="0"/>
              <a:t>…</a:t>
            </a:r>
          </a:p>
        </p:txBody>
      </p:sp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601BEB3D-DBB5-3E4C-8D4A-61EEF3FA9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891" y="5964748"/>
            <a:ext cx="942109" cy="7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8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1E095-1FC8-8C29-6919-5E591B8C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Clear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arrangements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7E8B21-FCE1-440D-E580-31E975161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upon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expectations</a:t>
            </a:r>
            <a:endParaRPr lang="nl-BE" dirty="0"/>
          </a:p>
          <a:p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upon</a:t>
            </a:r>
            <a:r>
              <a:rPr lang="nl-BE" dirty="0"/>
              <a:t> </a:t>
            </a:r>
            <a:r>
              <a:rPr lang="nl-BE" dirty="0" err="1"/>
              <a:t>theory</a:t>
            </a:r>
            <a:r>
              <a:rPr lang="nl-BE" dirty="0"/>
              <a:t> of </a:t>
            </a:r>
            <a:r>
              <a:rPr lang="nl-BE" dirty="0" err="1"/>
              <a:t>group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/project </a:t>
            </a:r>
            <a:r>
              <a:rPr lang="nl-BE" dirty="0" err="1"/>
              <a:t>work</a:t>
            </a:r>
            <a:r>
              <a:rPr lang="nl-BE" dirty="0"/>
              <a:t> (</a:t>
            </a:r>
            <a:r>
              <a:rPr lang="nl-BE" dirty="0" err="1"/>
              <a:t>see</a:t>
            </a:r>
            <a:r>
              <a:rPr lang="nl-BE" dirty="0"/>
              <a:t> next </a:t>
            </a:r>
            <a:r>
              <a:rPr lang="nl-BE" dirty="0" err="1"/>
              <a:t>session</a:t>
            </a:r>
            <a:r>
              <a:rPr lang="nl-BE" dirty="0"/>
              <a:t>, e.g. making minutes, </a:t>
            </a:r>
            <a:r>
              <a:rPr lang="nl-BE" dirty="0" err="1"/>
              <a:t>leadership</a:t>
            </a:r>
            <a:r>
              <a:rPr lang="nl-BE" dirty="0"/>
              <a:t>, …)</a:t>
            </a:r>
          </a:p>
          <a:p>
            <a:r>
              <a:rPr lang="nl-BE" dirty="0" err="1"/>
              <a:t>What</a:t>
            </a:r>
            <a:r>
              <a:rPr lang="nl-BE" dirty="0"/>
              <a:t> does failure </a:t>
            </a:r>
            <a:r>
              <a:rPr lang="nl-BE" dirty="0" err="1"/>
              <a:t>mean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group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do we deal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it</a:t>
            </a:r>
            <a:endParaRPr lang="nl-BE" dirty="0"/>
          </a:p>
          <a:p>
            <a:r>
              <a:rPr lang="nl-BE" dirty="0"/>
              <a:t>…?</a:t>
            </a:r>
          </a:p>
          <a:p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2E4A478F-C1AA-2DF8-EF75-27132D69B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05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45263-312F-07D9-8E02-0F5D793D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What</a:t>
            </a:r>
            <a:r>
              <a:rPr lang="nl-BE" dirty="0"/>
              <a:t> does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mean</a:t>
            </a:r>
            <a:r>
              <a:rPr lang="nl-BE" dirty="0"/>
              <a:t> in </a:t>
            </a:r>
            <a:r>
              <a:rPr lang="nl-BE" dirty="0" err="1"/>
              <a:t>your</a:t>
            </a:r>
            <a:r>
              <a:rPr lang="nl-BE" dirty="0"/>
              <a:t> context?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F3647-78A1-E9DC-EBD7-1F6F5A63F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31" y="1935237"/>
            <a:ext cx="5952379" cy="4282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516D99-531E-F37F-DFCD-40CA3A154A53}"/>
              </a:ext>
            </a:extLst>
          </p:cNvPr>
          <p:cNvSpPr txBox="1"/>
          <p:nvPr/>
        </p:nvSpPr>
        <p:spPr>
          <a:xfrm>
            <a:off x="6977377" y="2133601"/>
            <a:ext cx="4807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dirty="0">
                <a:cs typeface="Segoe UI Light" panose="020B0502040204020203" pitchFamily="34" charset="0"/>
              </a:rPr>
              <a:t>The </a:t>
            </a:r>
            <a:r>
              <a:rPr lang="nl-BE" dirty="0" err="1">
                <a:cs typeface="Segoe UI Light" panose="020B0502040204020203" pitchFamily="34" charset="0"/>
              </a:rPr>
              <a:t>informal</a:t>
            </a:r>
            <a:r>
              <a:rPr lang="nl-BE" dirty="0">
                <a:cs typeface="Segoe UI Light" panose="020B0502040204020203" pitchFamily="34" charset="0"/>
              </a:rPr>
              <a:t>:</a:t>
            </a:r>
          </a:p>
          <a:p>
            <a:pPr marL="285750" indent="-285750" algn="l">
              <a:buFontTx/>
              <a:buChar char="-"/>
            </a:pPr>
            <a:r>
              <a:rPr lang="nl-BE" dirty="0">
                <a:cs typeface="Segoe UI Light" panose="020B0502040204020203" pitchFamily="34" charset="0"/>
              </a:rPr>
              <a:t>Coffee or tea</a:t>
            </a:r>
          </a:p>
          <a:p>
            <a:pPr marL="285750" indent="-285750" algn="l">
              <a:buFontTx/>
              <a:buChar char="-"/>
            </a:pPr>
            <a:r>
              <a:rPr lang="nl-BE" dirty="0" err="1">
                <a:cs typeface="Segoe UI Light" panose="020B0502040204020203" pitchFamily="34" charset="0"/>
              </a:rPr>
              <a:t>Breakfest</a:t>
            </a:r>
            <a:endParaRPr lang="nl-BE" dirty="0">
              <a:cs typeface="Segoe UI Light" panose="020B0502040204020203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nl-BE" dirty="0">
                <a:cs typeface="Segoe UI Light" panose="020B0502040204020203" pitchFamily="34" charset="0"/>
              </a:rPr>
              <a:t>Team building </a:t>
            </a:r>
            <a:r>
              <a:rPr lang="nl-BE" dirty="0" err="1">
                <a:cs typeface="Segoe UI Light" panose="020B0502040204020203" pitchFamily="34" charset="0"/>
              </a:rPr>
              <a:t>activity</a:t>
            </a:r>
            <a:endParaRPr lang="nl-BE" dirty="0">
              <a:cs typeface="Segoe UI Light" panose="020B0502040204020203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nl-BE" dirty="0">
                <a:cs typeface="Segoe UI Light" panose="020B0502040204020203" pitchFamily="34" charset="0"/>
              </a:rPr>
              <a:t>…</a:t>
            </a:r>
          </a:p>
          <a:p>
            <a:pPr algn="l"/>
            <a:endParaRPr lang="nl-BE" dirty="0">
              <a:cs typeface="Segoe UI Light" panose="020B0502040204020203" pitchFamily="34" charset="0"/>
            </a:endParaRPr>
          </a:p>
          <a:p>
            <a:pPr algn="l"/>
            <a:r>
              <a:rPr lang="nl-BE" dirty="0" err="1">
                <a:cs typeface="Segoe UI Light" panose="020B0502040204020203" pitchFamily="34" charset="0"/>
              </a:rPr>
              <a:t>Familiarity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might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not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be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necessary</a:t>
            </a:r>
            <a:r>
              <a:rPr lang="nl-BE" dirty="0">
                <a:cs typeface="Segoe UI Light" panose="020B0502040204020203" pitchFamily="34" charset="0"/>
              </a:rPr>
              <a:t> level but </a:t>
            </a:r>
            <a:r>
              <a:rPr lang="nl-BE" dirty="0" err="1">
                <a:cs typeface="Segoe UI Light" panose="020B0502040204020203" pitchFamily="34" charset="0"/>
              </a:rPr>
              <a:t>it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helps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build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relationship</a:t>
            </a:r>
            <a:r>
              <a:rPr lang="nl-BE" dirty="0">
                <a:cs typeface="Segoe UI Light" panose="020B0502040204020203" pitchFamily="34" charset="0"/>
              </a:rPr>
              <a:t>. </a:t>
            </a:r>
            <a:r>
              <a:rPr lang="nl-BE" dirty="0" err="1">
                <a:cs typeface="Segoe UI Light" panose="020B0502040204020203" pitchFamily="34" charset="0"/>
              </a:rPr>
              <a:t>Ask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what</a:t>
            </a:r>
            <a:r>
              <a:rPr lang="nl-BE" dirty="0">
                <a:cs typeface="Segoe UI Light" panose="020B0502040204020203" pitchFamily="34" charset="0"/>
              </a:rPr>
              <a:t> members </a:t>
            </a:r>
            <a:r>
              <a:rPr lang="nl-BE" dirty="0" err="1">
                <a:cs typeface="Segoe UI Light" panose="020B0502040204020203" pitchFamily="34" charset="0"/>
              </a:rPr>
              <a:t>need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if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they</a:t>
            </a:r>
            <a:r>
              <a:rPr lang="nl-BE" dirty="0">
                <a:cs typeface="Segoe UI Light" panose="020B0502040204020203" pitchFamily="34" charset="0"/>
              </a:rPr>
              <a:t> are </a:t>
            </a:r>
            <a:r>
              <a:rPr lang="nl-BE" dirty="0" err="1">
                <a:cs typeface="Segoe UI Light" panose="020B0502040204020203" pitchFamily="34" charset="0"/>
              </a:rPr>
              <a:t>hesitant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to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participate</a:t>
            </a:r>
            <a:r>
              <a:rPr lang="nl-BE" dirty="0">
                <a:cs typeface="Segoe UI Light" panose="020B0502040204020203" pitchFamily="34" charset="0"/>
              </a:rPr>
              <a:t> in </a:t>
            </a:r>
            <a:r>
              <a:rPr lang="nl-BE" dirty="0" err="1">
                <a:cs typeface="Segoe UI Light" panose="020B0502040204020203" pitchFamily="34" charset="0"/>
              </a:rPr>
              <a:t>this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and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explain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the</a:t>
            </a:r>
            <a:r>
              <a:rPr lang="nl-BE" dirty="0">
                <a:cs typeface="Segoe UI Light" panose="020B0502040204020203" pitchFamily="34" charset="0"/>
              </a:rPr>
              <a:t> </a:t>
            </a:r>
            <a:r>
              <a:rPr lang="nl-BE" dirty="0" err="1">
                <a:cs typeface="Segoe UI Light" panose="020B0502040204020203" pitchFamily="34" charset="0"/>
              </a:rPr>
              <a:t>value</a:t>
            </a:r>
            <a:r>
              <a:rPr lang="nl-BE" dirty="0">
                <a:cs typeface="Segoe UI Light" panose="020B0502040204020203" pitchFamily="34" charset="0"/>
              </a:rPr>
              <a:t>.</a:t>
            </a:r>
            <a:endParaRPr lang="en-US" dirty="0" err="1"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EB412-C6F7-F9D4-3ED1-9A53D10F6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2D8D-033E-371D-BE80-2D89E338D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529" y="254000"/>
            <a:ext cx="8610600" cy="825501"/>
          </a:xfrm>
        </p:spPr>
        <p:txBody>
          <a:bodyPr/>
          <a:lstStyle/>
          <a:p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peers</a:t>
            </a:r>
            <a:r>
              <a:rPr lang="nl-BE" dirty="0"/>
              <a:t> </a:t>
            </a:r>
            <a:r>
              <a:rPr lang="nl-BE" dirty="0" err="1"/>
              <a:t>bring</a:t>
            </a:r>
            <a:r>
              <a:rPr lang="nl-BE" dirty="0"/>
              <a:t> in!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BA524CD-F2F0-77BB-230D-1E7D2976B88B}"/>
              </a:ext>
            </a:extLst>
          </p:cNvPr>
          <p:cNvSpPr/>
          <p:nvPr/>
        </p:nvSpPr>
        <p:spPr>
          <a:xfrm rot="16200000">
            <a:off x="2436798" y="2222591"/>
            <a:ext cx="313037" cy="2828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CEFC225C-2DB6-8299-6A33-2086C0C2B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6791ECFD-B613-5725-6CD2-6778276BB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70" y="115454"/>
            <a:ext cx="2273041" cy="5524499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nl-BE" dirty="0"/>
              <a:t>Check in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Diversity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 err="1"/>
              <a:t>Investing</a:t>
            </a:r>
            <a:r>
              <a:rPr lang="nl-BE" dirty="0"/>
              <a:t> in </a:t>
            </a:r>
            <a:r>
              <a:rPr lang="nl-BE" dirty="0" err="1"/>
              <a:t>relationships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Divergent thinking</a:t>
            </a:r>
          </a:p>
          <a:p>
            <a:pPr algn="r">
              <a:lnSpc>
                <a:spcPct val="100000"/>
              </a:lnSpc>
            </a:pPr>
            <a:r>
              <a:rPr lang="nl-BE" dirty="0"/>
              <a:t>Making thinking </a:t>
            </a:r>
            <a:r>
              <a:rPr lang="nl-BE" dirty="0" err="1"/>
              <a:t>visible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/>
              <a:t>Using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wisdom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minority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Conflict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Wrap</a:t>
            </a:r>
            <a:r>
              <a:rPr lang="nl-BE" dirty="0"/>
              <a:t> 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69E036-C68C-0059-1DD6-12B73930C328}"/>
              </a:ext>
            </a:extLst>
          </p:cNvPr>
          <p:cNvSpPr txBox="1"/>
          <p:nvPr/>
        </p:nvSpPr>
        <p:spPr>
          <a:xfrm>
            <a:off x="3000529" y="1357745"/>
            <a:ext cx="42038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Whatever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comes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mind is at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least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interesting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put on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table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It is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based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on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have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learned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experienced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read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nl-BE" sz="4000" i="1" dirty="0" err="1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heard</a:t>
            </a:r>
            <a:r>
              <a:rPr lang="nl-BE" sz="4000" i="1" dirty="0">
                <a:solidFill>
                  <a:srgbClr val="FF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…”</a:t>
            </a:r>
            <a:endParaRPr lang="en-US" sz="4000" i="1" dirty="0" err="1">
              <a:solidFill>
                <a:srgbClr val="FF00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Picture 16" descr="A close-up of a circle with text&#10;&#10;AI-generated content may be incorrect.">
            <a:extLst>
              <a:ext uri="{FF2B5EF4-FFF2-40B4-BE49-F238E27FC236}">
                <a16:creationId xmlns:a16="http://schemas.microsoft.com/office/drawing/2014/main" id="{A61A68EC-B281-CA50-9B96-E101D918E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71" y="404667"/>
            <a:ext cx="2473036" cy="2473036"/>
          </a:xfrm>
          <a:prstGeom prst="rect">
            <a:avLst/>
          </a:prstGeom>
        </p:spPr>
      </p:pic>
      <p:pic>
        <p:nvPicPr>
          <p:cNvPr id="21" name="Picture 20" descr="A book with writing on it&#10;&#10;AI-generated content may be incorrect.">
            <a:extLst>
              <a:ext uri="{FF2B5EF4-FFF2-40B4-BE49-F238E27FC236}">
                <a16:creationId xmlns:a16="http://schemas.microsoft.com/office/drawing/2014/main" id="{C14C8412-8616-D17E-1CBE-92DC512FC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3" r="-1" b="2971"/>
          <a:stretch>
            <a:fillRect/>
          </a:stretch>
        </p:blipFill>
        <p:spPr>
          <a:xfrm>
            <a:off x="7808082" y="3110303"/>
            <a:ext cx="2328244" cy="33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0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4E9006-095F-4473-3F31-EC2FFDE3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Sir Ken Robinson</a:t>
            </a:r>
            <a:endParaRPr lang="en-US" dirty="0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2D435641-C994-8A54-4154-0586A40FF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pic>
        <p:nvPicPr>
          <p:cNvPr id="10" name="Picture 9" descr="A drawing of a person sitting on a box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8337ED0D-F526-020F-1269-60B95C9BD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3" y="1555749"/>
            <a:ext cx="8413212" cy="4512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phic 10" descr="Cursor with solid fill">
            <a:extLst>
              <a:ext uri="{FF2B5EF4-FFF2-40B4-BE49-F238E27FC236}">
                <a16:creationId xmlns:a16="http://schemas.microsoft.com/office/drawing/2014/main" id="{DF627AE9-720C-43D4-0ACE-F73BFC63F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9875" y="55784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3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70BC6-A514-BFD7-0F68-838A980F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Basic </a:t>
            </a:r>
            <a:r>
              <a:rPr lang="nl-BE" dirty="0" err="1"/>
              <a:t>technique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9E966-2084-2DD7-CBE9-09810C65D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 err="1"/>
              <a:t>Ask</a:t>
            </a:r>
            <a:r>
              <a:rPr lang="nl-BE" dirty="0"/>
              <a:t> a question / </a:t>
            </a:r>
            <a:r>
              <a:rPr lang="nl-BE" dirty="0" err="1"/>
              <a:t>suggestion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Let </a:t>
            </a:r>
            <a:r>
              <a:rPr lang="nl-BE" dirty="0" err="1"/>
              <a:t>group</a:t>
            </a:r>
            <a:r>
              <a:rPr lang="nl-BE" dirty="0"/>
              <a:t> members first </a:t>
            </a:r>
            <a:r>
              <a:rPr lang="nl-BE" dirty="0" err="1"/>
              <a:t>write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ideas</a:t>
            </a:r>
            <a:r>
              <a:rPr lang="nl-BE" dirty="0"/>
              <a:t> down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List </a:t>
            </a:r>
            <a:r>
              <a:rPr lang="nl-BE" dirty="0" err="1"/>
              <a:t>them</a:t>
            </a:r>
            <a:r>
              <a:rPr lang="nl-BE" dirty="0"/>
              <a:t> &amp; </a:t>
            </a:r>
            <a:r>
              <a:rPr lang="nl-BE" dirty="0" err="1"/>
              <a:t>discuss</a:t>
            </a:r>
            <a:endParaRPr lang="nl-BE" dirty="0"/>
          </a:p>
          <a:p>
            <a:endParaRPr lang="nl-BE" dirty="0"/>
          </a:p>
          <a:p>
            <a:r>
              <a:rPr lang="nl-BE" dirty="0"/>
              <a:t>NOT: start </a:t>
            </a:r>
            <a:r>
              <a:rPr lang="nl-BE" dirty="0" err="1"/>
              <a:t>to</a:t>
            </a:r>
            <a:r>
              <a:rPr lang="nl-BE" dirty="0"/>
              <a:t> talk </a:t>
            </a:r>
            <a:r>
              <a:rPr lang="nl-BE" dirty="0">
                <a:sym typeface="Wingdings" panose="05000000000000000000" pitchFamily="2" charset="2"/>
              </a:rPr>
              <a:t> </a:t>
            </a:r>
            <a:r>
              <a:rPr lang="nl-BE" dirty="0" err="1">
                <a:sym typeface="Wingdings" panose="05000000000000000000" pitchFamily="2" charset="2"/>
              </a:rPr>
              <a:t>one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idea</a:t>
            </a:r>
            <a:r>
              <a:rPr lang="nl-BE" dirty="0">
                <a:sym typeface="Wingdings" panose="05000000000000000000" pitchFamily="2" charset="2"/>
              </a:rPr>
              <a:t> “</a:t>
            </a:r>
            <a:r>
              <a:rPr lang="nl-BE" dirty="0" err="1">
                <a:sym typeface="Wingdings" panose="05000000000000000000" pitchFamily="2" charset="2"/>
              </a:rPr>
              <a:t>contaminates</a:t>
            </a:r>
            <a:r>
              <a:rPr lang="nl-BE" dirty="0">
                <a:sym typeface="Wingdings" panose="05000000000000000000" pitchFamily="2" charset="2"/>
              </a:rPr>
              <a:t>” or directs </a:t>
            </a:r>
            <a:r>
              <a:rPr lang="nl-BE" dirty="0" err="1">
                <a:sym typeface="Wingdings" panose="05000000000000000000" pitchFamily="2" charset="2"/>
              </a:rPr>
              <a:t>group</a:t>
            </a:r>
            <a:r>
              <a:rPr lang="nl-BE" dirty="0">
                <a:sym typeface="Wingdings" panose="05000000000000000000" pitchFamily="2" charset="2"/>
              </a:rPr>
              <a:t> thinking</a:t>
            </a:r>
          </a:p>
          <a:p>
            <a:r>
              <a:rPr lang="nl-BE" dirty="0" err="1">
                <a:sym typeface="Wingdings" panose="05000000000000000000" pitchFamily="2" charset="2"/>
              </a:rPr>
              <a:t>Necessary</a:t>
            </a:r>
            <a:r>
              <a:rPr lang="nl-BE" dirty="0">
                <a:sym typeface="Wingdings" panose="05000000000000000000" pitchFamily="2" charset="2"/>
              </a:rPr>
              <a:t>: safe </a:t>
            </a:r>
            <a:r>
              <a:rPr lang="nl-BE" dirty="0" err="1">
                <a:sym typeface="Wingdings" panose="05000000000000000000" pitchFamily="2" charset="2"/>
              </a:rPr>
              <a:t>space</a:t>
            </a:r>
            <a:r>
              <a:rPr lang="nl-BE" dirty="0">
                <a:sym typeface="Wingdings" panose="05000000000000000000" pitchFamily="2" charset="2"/>
              </a:rPr>
              <a:t> (</a:t>
            </a:r>
            <a:r>
              <a:rPr lang="nl-BE" dirty="0" err="1">
                <a:sym typeface="Wingdings" panose="05000000000000000000" pitchFamily="2" charset="2"/>
              </a:rPr>
              <a:t>see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investing</a:t>
            </a:r>
            <a:r>
              <a:rPr lang="nl-BE" dirty="0">
                <a:sym typeface="Wingdings" panose="05000000000000000000" pitchFamily="2" charset="2"/>
              </a:rPr>
              <a:t> in </a:t>
            </a:r>
            <a:r>
              <a:rPr lang="nl-BE" dirty="0" err="1">
                <a:sym typeface="Wingdings" panose="05000000000000000000" pitchFamily="2" charset="2"/>
              </a:rPr>
              <a:t>relationship</a:t>
            </a:r>
            <a:r>
              <a:rPr lang="nl-BE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A6709B15-331F-D9B0-0223-54582DEBB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9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6760D1-8A4E-2569-1D24-6B2B5F59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 thinking </a:t>
            </a:r>
            <a:r>
              <a:rPr lang="nl-BE" dirty="0" err="1"/>
              <a:t>hats</a:t>
            </a:r>
            <a:r>
              <a:rPr lang="nl-BE" dirty="0"/>
              <a:t> of de </a:t>
            </a:r>
            <a:r>
              <a:rPr lang="nl-BE" dirty="0" err="1"/>
              <a:t>bono</a:t>
            </a:r>
            <a:endParaRPr lang="en-US" dirty="0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998AFC4-37C0-B442-1B26-8F865D454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786BCCB1-2F8D-F46A-9D59-9BA46252C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1219377"/>
            <a:ext cx="6744284" cy="527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id="{CB32D30B-8D56-FB3B-D55B-FB9858D22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5709" y="5552441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AC6428-7CE9-DC0B-E63D-597B97C68A8F}"/>
              </a:ext>
            </a:extLst>
          </p:cNvPr>
          <p:cNvSpPr txBox="1"/>
          <p:nvPr/>
        </p:nvSpPr>
        <p:spPr>
          <a:xfrm>
            <a:off x="8014717" y="3516479"/>
            <a:ext cx="3748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400" dirty="0"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nl-BE" sz="3400" dirty="0" err="1">
                <a:ea typeface="Tahoma" panose="020B0604030504040204" pitchFamily="34" charset="0"/>
                <a:cs typeface="Tahoma" panose="020B0604030504040204" pitchFamily="34" charset="0"/>
              </a:rPr>
              <a:t>decision</a:t>
            </a:r>
            <a:r>
              <a:rPr lang="nl-BE" sz="3400" dirty="0">
                <a:ea typeface="Tahoma" panose="020B0604030504040204" pitchFamily="34" charset="0"/>
                <a:cs typeface="Tahoma" panose="020B0604030504040204" pitchFamily="34" charset="0"/>
              </a:rPr>
              <a:t> on research </a:t>
            </a:r>
            <a:r>
              <a:rPr lang="nl-BE" sz="3400" dirty="0" err="1">
                <a:ea typeface="Tahoma" panose="020B0604030504040204" pitchFamily="34" charset="0"/>
                <a:cs typeface="Tahoma" panose="020B0604030504040204" pitchFamily="34" charset="0"/>
              </a:rPr>
              <a:t>method</a:t>
            </a:r>
            <a:r>
              <a:rPr lang="nl-BE" sz="3400" dirty="0">
                <a:ea typeface="Tahoma" panose="020B0604030504040204" pitchFamily="34" charset="0"/>
                <a:cs typeface="Tahoma" panose="020B0604030504040204" pitchFamily="34" charset="0"/>
              </a:rPr>
              <a:t>(s)</a:t>
            </a:r>
            <a:endParaRPr lang="en-US" sz="3400" dirty="0" err="1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>
            <a:hlinkClick r:id="rId8"/>
            <a:extLst>
              <a:ext uri="{FF2B5EF4-FFF2-40B4-BE49-F238E27FC236}">
                <a16:creationId xmlns:a16="http://schemas.microsoft.com/office/drawing/2014/main" id="{F6B6AA55-5F0F-7EDC-6A70-44AB97F34F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3318" y="451001"/>
            <a:ext cx="3339082" cy="20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3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626D-B7C1-41E9-AB9E-F03F50FB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685E7-D843-4516-87AC-69E5640EE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78" y="1280160"/>
            <a:ext cx="10715001" cy="4946304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DIGIGRAD-project: </a:t>
            </a:r>
            <a:r>
              <a:rPr lang="nl-BE" dirty="0" err="1"/>
              <a:t>internationalization</a:t>
            </a:r>
            <a:r>
              <a:rPr lang="nl-BE" dirty="0"/>
              <a:t> in </a:t>
            </a:r>
            <a:r>
              <a:rPr lang="nl-BE" dirty="0" err="1"/>
              <a:t>Higher</a:t>
            </a:r>
            <a:r>
              <a:rPr lang="nl-BE" dirty="0"/>
              <a:t> </a:t>
            </a:r>
            <a:r>
              <a:rPr lang="nl-BE" dirty="0" err="1"/>
              <a:t>Education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My </a:t>
            </a:r>
            <a:r>
              <a:rPr lang="nl-BE" dirty="0" err="1"/>
              <a:t>experience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professional/life </a:t>
            </a:r>
            <a:r>
              <a:rPr lang="nl-BE" dirty="0" err="1"/>
              <a:t>world</a:t>
            </a:r>
            <a:r>
              <a:rPr lang="nl-BE" dirty="0"/>
              <a:t> is </a:t>
            </a:r>
            <a:r>
              <a:rPr lang="nl-BE" dirty="0" err="1"/>
              <a:t>mainly</a:t>
            </a:r>
            <a:r>
              <a:rPr lang="nl-BE" dirty="0"/>
              <a:t> Western European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b="1" dirty="0" err="1"/>
              <a:t>Who</a:t>
            </a:r>
            <a:r>
              <a:rPr lang="nl-BE" b="1" dirty="0"/>
              <a:t> </a:t>
            </a:r>
            <a:r>
              <a:rPr lang="nl-BE" b="1" dirty="0" err="1"/>
              <a:t>am</a:t>
            </a:r>
            <a:r>
              <a:rPr lang="nl-BE" b="1" dirty="0"/>
              <a:t> I?</a:t>
            </a:r>
          </a:p>
          <a:p>
            <a:pPr marL="0" indent="0">
              <a:buNone/>
            </a:pPr>
            <a:r>
              <a:rPr lang="nl-BE" dirty="0"/>
              <a:t>Teacher </a:t>
            </a:r>
            <a:r>
              <a:rPr lang="nl-BE" dirty="0" err="1"/>
              <a:t>educator</a:t>
            </a:r>
            <a:r>
              <a:rPr lang="nl-BE" dirty="0"/>
              <a:t> / researcher @</a:t>
            </a:r>
            <a:r>
              <a:rPr lang="nl-BE" dirty="0">
                <a:hlinkClick r:id="rId3"/>
              </a:rPr>
              <a:t>www.UCLL.be</a:t>
            </a:r>
            <a:r>
              <a:rPr lang="nl-BE" dirty="0"/>
              <a:t> </a:t>
            </a:r>
          </a:p>
          <a:p>
            <a:pPr marL="0" indent="0">
              <a:buNone/>
            </a:pPr>
            <a:r>
              <a:rPr lang="nl-BE" dirty="0" err="1"/>
              <a:t>Behavioral</a:t>
            </a:r>
            <a:r>
              <a:rPr lang="nl-BE" dirty="0"/>
              <a:t> </a:t>
            </a:r>
            <a:r>
              <a:rPr lang="nl-BE" dirty="0" err="1"/>
              <a:t>sciences</a:t>
            </a:r>
            <a:r>
              <a:rPr lang="nl-BE" dirty="0"/>
              <a:t> (</a:t>
            </a:r>
            <a:r>
              <a:rPr lang="nl-BE" dirty="0" err="1"/>
              <a:t>pedagogy</a:t>
            </a:r>
            <a:r>
              <a:rPr lang="nl-BE" dirty="0"/>
              <a:t>/</a:t>
            </a:r>
            <a:r>
              <a:rPr lang="nl-BE" dirty="0" err="1"/>
              <a:t>psychology</a:t>
            </a:r>
            <a:r>
              <a:rPr lang="nl-BE" dirty="0"/>
              <a:t>)</a:t>
            </a:r>
          </a:p>
          <a:p>
            <a:pPr marL="0" indent="0">
              <a:buNone/>
            </a:pPr>
            <a:r>
              <a:rPr lang="nl-BE" dirty="0" err="1"/>
              <a:t>Political</a:t>
            </a:r>
            <a:r>
              <a:rPr lang="nl-BE" dirty="0"/>
              <a:t> </a:t>
            </a:r>
            <a:r>
              <a:rPr lang="nl-BE" dirty="0" err="1"/>
              <a:t>sciences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Experience</a:t>
            </a:r>
            <a:r>
              <a:rPr lang="nl-BE" dirty="0"/>
              <a:t> in </a:t>
            </a:r>
            <a:r>
              <a:rPr lang="nl-BE" dirty="0" err="1"/>
              <a:t>internationalisation</a:t>
            </a:r>
            <a:r>
              <a:rPr lang="nl-BE" dirty="0"/>
              <a:t> 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Tijdelijke aanduiding voor inhoud 5" descr="Kompas met effen opvulling">
            <a:extLst>
              <a:ext uri="{FF2B5EF4-FFF2-40B4-BE49-F238E27FC236}">
                <a16:creationId xmlns:a16="http://schemas.microsoft.com/office/drawing/2014/main" id="{CF9CC63C-DDE0-4643-96C2-769E65728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6470" y="18060"/>
            <a:ext cx="1485530" cy="1485530"/>
          </a:xfrm>
          <a:prstGeom prst="rect">
            <a:avLst/>
          </a:prstGeom>
        </p:spPr>
      </p:pic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BA019C4C-9E8B-40FB-8F08-620E07EE6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40EF9-28B3-321A-487A-076144023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E582-F1AC-3E6B-2409-4EB664B58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529" y="254000"/>
            <a:ext cx="8610600" cy="825501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94A3CB1-0B7F-E73D-B03C-6535DC163166}"/>
              </a:ext>
            </a:extLst>
          </p:cNvPr>
          <p:cNvSpPr/>
          <p:nvPr/>
        </p:nvSpPr>
        <p:spPr>
          <a:xfrm rot="16200000">
            <a:off x="2400733" y="2736285"/>
            <a:ext cx="313037" cy="2828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10619FD-B782-AD91-4099-BB6DF17AC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D18E9A6F-2160-507F-4392-0C1326346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70" y="115454"/>
            <a:ext cx="2273041" cy="5524499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nl-BE" dirty="0"/>
              <a:t>Check in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Diversity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 err="1"/>
              <a:t>Investing</a:t>
            </a:r>
            <a:r>
              <a:rPr lang="nl-BE" dirty="0"/>
              <a:t> in </a:t>
            </a:r>
            <a:r>
              <a:rPr lang="nl-BE" dirty="0" err="1"/>
              <a:t>relationships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Divergent thinking</a:t>
            </a:r>
          </a:p>
          <a:p>
            <a:pPr algn="r">
              <a:lnSpc>
                <a:spcPct val="100000"/>
              </a:lnSpc>
            </a:pPr>
            <a:r>
              <a:rPr lang="nl-BE" dirty="0"/>
              <a:t>Making thinking </a:t>
            </a:r>
            <a:r>
              <a:rPr lang="nl-BE" dirty="0" err="1"/>
              <a:t>visible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/>
              <a:t>Using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wisdom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minority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Conflict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Wrap</a:t>
            </a:r>
            <a:r>
              <a:rPr lang="nl-BE" dirty="0"/>
              <a:t> up</a:t>
            </a:r>
          </a:p>
        </p:txBody>
      </p:sp>
      <p:pic>
        <p:nvPicPr>
          <p:cNvPr id="7" name="Picture 6" descr="A close-up of a mind map&#10;&#10;AI-generated content may be incorrect.">
            <a:extLst>
              <a:ext uri="{FF2B5EF4-FFF2-40B4-BE49-F238E27FC236}">
                <a16:creationId xmlns:a16="http://schemas.microsoft.com/office/drawing/2014/main" id="{F787F5CF-CEDD-1BD2-15A1-809C9E234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48" y="587849"/>
            <a:ext cx="8904762" cy="4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3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DEAC9-41EF-A5D2-6EC6-3AC7BB4F9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CEA22-5B7E-8400-DFC4-E42E5D86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Externalise</a:t>
            </a:r>
            <a:r>
              <a:rPr lang="nl-BE" dirty="0"/>
              <a:t> thinking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88E88B-2636-C090-D855-8963B55B6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 is a research-based educational approach from Harvard's Project Zero, developed by Ron Ritchhart, Mark Church, and Karin Morrison, that helps students and teachers </a:t>
            </a:r>
            <a:r>
              <a:rPr lang="en-US" b="1" dirty="0"/>
              <a:t>externalize their thoughts through practices </a:t>
            </a:r>
            <a:r>
              <a:rPr lang="en-US" dirty="0"/>
              <a:t>like thinking routines, documentation, and questioning to improve understanding and engagement. This approach uses </a:t>
            </a:r>
            <a:r>
              <a:rPr lang="en-US" b="1" dirty="0"/>
              <a:t>specific routines to make the internal processes of thinking visible, allowing for them to be directed, refined, and reflected upon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https://pz.harvard.edu/projects/visible-thinking</a:t>
            </a:r>
            <a:r>
              <a:rPr lang="en-US" dirty="0"/>
              <a:t> </a:t>
            </a:r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C57FDF7B-D6D3-424B-E431-B60A16B9B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00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FB43E-3411-07A9-E83B-F484BAE53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064ED-25FA-C0E4-9682-2A9DA287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WORD-PHRASE-SENTENCE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B19E3-8D19-5291-AC8D-B86935641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Source: </a:t>
            </a:r>
            <a:r>
              <a:rPr lang="en-US" dirty="0">
                <a:hlinkClick r:id="rId3"/>
              </a:rPr>
              <a:t>https://pz.harvard.edu/sites/default/files/Word-Phrase-Sentence.pdf</a:t>
            </a:r>
            <a:r>
              <a:rPr lang="en-US" dirty="0"/>
              <a:t> </a:t>
            </a:r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4C0D88F2-C6F0-DAE8-14A7-5198C677B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8EF9DB-84A5-AAE5-656E-EC74742FD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278467"/>
            <a:ext cx="10376355" cy="379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718048-F5ED-C3A8-9EA9-18426D590367}"/>
              </a:ext>
            </a:extLst>
          </p:cNvPr>
          <p:cNvSpPr txBox="1"/>
          <p:nvPr/>
        </p:nvSpPr>
        <p:spPr>
          <a:xfrm>
            <a:off x="6802581" y="239774"/>
            <a:ext cx="491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2400" dirty="0">
                <a:cs typeface="Segoe UI Light" panose="020B0502040204020203" pitchFamily="34" charset="0"/>
              </a:rPr>
              <a:t>e.g. reading a tekst, </a:t>
            </a:r>
            <a:r>
              <a:rPr lang="nl-BE" sz="2400" dirty="0" err="1">
                <a:cs typeface="Segoe UI Light" panose="020B0502040204020203" pitchFamily="34" charset="0"/>
              </a:rPr>
              <a:t>watching</a:t>
            </a:r>
            <a:r>
              <a:rPr lang="nl-BE" sz="2400" dirty="0">
                <a:cs typeface="Segoe UI Light" panose="020B0502040204020203" pitchFamily="34" charset="0"/>
              </a:rPr>
              <a:t> a movie </a:t>
            </a:r>
            <a:r>
              <a:rPr lang="nl-BE" sz="2400" dirty="0" err="1">
                <a:cs typeface="Segoe UI Light" panose="020B0502040204020203" pitchFamily="34" charset="0"/>
              </a:rPr>
              <a:t>and</a:t>
            </a:r>
            <a:r>
              <a:rPr lang="nl-BE" sz="2400" dirty="0">
                <a:cs typeface="Segoe UI Light" panose="020B0502040204020203" pitchFamily="34" charset="0"/>
              </a:rPr>
              <a:t> </a:t>
            </a:r>
            <a:r>
              <a:rPr lang="nl-BE" sz="2400" dirty="0" err="1">
                <a:cs typeface="Segoe UI Light" panose="020B0502040204020203" pitchFamily="34" charset="0"/>
              </a:rPr>
              <a:t>discuss</a:t>
            </a:r>
            <a:r>
              <a:rPr lang="nl-BE" sz="2400" dirty="0">
                <a:cs typeface="Segoe UI Light" panose="020B0502040204020203" pitchFamily="34" charset="0"/>
              </a:rPr>
              <a:t> in </a:t>
            </a:r>
            <a:r>
              <a:rPr lang="nl-BE" sz="2400" dirty="0" err="1">
                <a:cs typeface="Segoe UI Light" panose="020B0502040204020203" pitchFamily="34" charset="0"/>
              </a:rPr>
              <a:t>group</a:t>
            </a:r>
            <a:endParaRPr lang="en-US" sz="2400" dirty="0" err="1"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4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D184D-0E4A-2894-D8CA-3466DB3F4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AED49EA7-D88F-10B5-8894-95468FB4E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15FB30-F5DB-9C2F-509D-293E883E5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18620"/>
            <a:ext cx="9688831" cy="4420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741625-27D1-5F5A-4505-D128625FADB5}"/>
              </a:ext>
            </a:extLst>
          </p:cNvPr>
          <p:cNvSpPr txBox="1"/>
          <p:nvPr/>
        </p:nvSpPr>
        <p:spPr>
          <a:xfrm>
            <a:off x="325582" y="6007935"/>
            <a:ext cx="801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https://pz.harvard.edu/sites/default/files/Color%20Symbol%20Image_1.pdf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253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0B584-4DB5-052C-5761-88F461819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4DEBD-B195-7329-69E0-2EC336C4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529" y="254000"/>
            <a:ext cx="8610600" cy="825501"/>
          </a:xfrm>
        </p:spPr>
        <p:txBody>
          <a:bodyPr/>
          <a:lstStyle/>
          <a:p>
            <a:r>
              <a:rPr lang="nl-BE" dirty="0" err="1"/>
              <a:t>Deep</a:t>
            </a:r>
            <a:r>
              <a:rPr lang="nl-BE" dirty="0"/>
              <a:t> </a:t>
            </a:r>
            <a:r>
              <a:rPr lang="nl-BE" dirty="0" err="1"/>
              <a:t>democracy</a:t>
            </a:r>
            <a:r>
              <a:rPr lang="nl-BE" dirty="0"/>
              <a:t> (DD)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76AA8-E969-1B2B-1CA3-F7D10B2CE2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2659" y="1204464"/>
            <a:ext cx="8610599" cy="4938884"/>
          </a:xfrm>
        </p:spPr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dirty="0"/>
              <a:t>Arnold </a:t>
            </a:r>
            <a:r>
              <a:rPr lang="nl-BE" dirty="0" err="1"/>
              <a:t>Mindell</a:t>
            </a:r>
            <a:endParaRPr lang="nl-BE" dirty="0"/>
          </a:p>
          <a:p>
            <a:pPr marL="0" indent="0">
              <a:buNone/>
            </a:pPr>
            <a:r>
              <a:rPr lang="nl-BE" dirty="0">
                <a:hlinkClick r:id="rId3"/>
              </a:rPr>
              <a:t>https://en.wikipedia.org/wiki/Arnold_Mindell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Mirna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Greg Lewis</a:t>
            </a:r>
          </a:p>
          <a:p>
            <a:pPr marL="0" indent="0">
              <a:buNone/>
            </a:pPr>
            <a:r>
              <a:rPr lang="nl-BE" dirty="0">
                <a:hlinkClick r:id="rId4"/>
              </a:rPr>
              <a:t>https://www.lewisdeepdemocracy.com/?srsltid=AfmBOop3FNTPFIYqQvbEd3GUJkUz-E-ebvTvizxw13MGHfQxxyb5a-8q</a:t>
            </a:r>
            <a:r>
              <a:rPr lang="nl-BE" dirty="0"/>
              <a:t> 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F6D4848-11E3-D368-00B4-6588B655AA2C}"/>
              </a:ext>
            </a:extLst>
          </p:cNvPr>
          <p:cNvSpPr/>
          <p:nvPr/>
        </p:nvSpPr>
        <p:spPr>
          <a:xfrm rot="16200000">
            <a:off x="2436798" y="3444101"/>
            <a:ext cx="313037" cy="2828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4412A582-25FA-8AC2-2CDD-699B4E46C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DBF29AFC-3A3F-E361-9C46-C97840753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70" y="115454"/>
            <a:ext cx="2273041" cy="5524499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nl-BE" dirty="0"/>
              <a:t>Check in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Diversity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 err="1"/>
              <a:t>Investing</a:t>
            </a:r>
            <a:r>
              <a:rPr lang="nl-BE" dirty="0"/>
              <a:t> in </a:t>
            </a:r>
            <a:r>
              <a:rPr lang="nl-BE" dirty="0" err="1"/>
              <a:t>relationships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Divergent thinking</a:t>
            </a:r>
          </a:p>
          <a:p>
            <a:pPr algn="r">
              <a:lnSpc>
                <a:spcPct val="100000"/>
              </a:lnSpc>
            </a:pPr>
            <a:r>
              <a:rPr lang="nl-BE" dirty="0"/>
              <a:t>Making thinking </a:t>
            </a:r>
            <a:r>
              <a:rPr lang="nl-BE" dirty="0" err="1"/>
              <a:t>visible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/>
              <a:t>Using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wisdom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minority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Conflict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Wrap</a:t>
            </a:r>
            <a:r>
              <a:rPr lang="nl-BE" dirty="0"/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2066909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3AE9C-53C2-942E-A047-AC70BA77D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46F6FE-BABD-B401-5F2C-BCBF3129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1B40B0B9-AD15-31E2-1C6E-3780D1A9B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pic>
        <p:nvPicPr>
          <p:cNvPr id="10" name="Picture 9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F036E0DA-DEE0-D69D-EEED-7EE852DA6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09" y="181492"/>
            <a:ext cx="4481081" cy="63113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64AE1B-7694-0A4F-8A74-EDB653B19636}"/>
              </a:ext>
            </a:extLst>
          </p:cNvPr>
          <p:cNvSpPr txBox="1"/>
          <p:nvPr/>
        </p:nvSpPr>
        <p:spPr>
          <a:xfrm rot="10800000" flipV="1">
            <a:off x="213131" y="1998355"/>
            <a:ext cx="26534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An EU-project UCLL is involved in on Deep democracy:</a:t>
            </a:r>
          </a:p>
          <a:p>
            <a:r>
              <a:rPr lang="en-US" sz="2400" dirty="0">
                <a:hlinkClick r:id="rId5"/>
              </a:rPr>
              <a:t>https://creative-resilience.eu/nl/homepage_be/</a:t>
            </a:r>
            <a:r>
              <a:rPr lang="en-US" sz="24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C5E99B-BCBE-AB98-7999-F88FE2C3AD9D}"/>
              </a:ext>
            </a:extLst>
          </p:cNvPr>
          <p:cNvSpPr txBox="1"/>
          <p:nvPr/>
        </p:nvSpPr>
        <p:spPr>
          <a:xfrm>
            <a:off x="7848600" y="1706525"/>
            <a:ext cx="38446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/>
              <a:t>The </a:t>
            </a:r>
            <a:r>
              <a:rPr lang="nl-BE" sz="2800" dirty="0" err="1"/>
              <a:t>wisdom</a:t>
            </a:r>
            <a:r>
              <a:rPr lang="nl-BE" sz="2800" dirty="0"/>
              <a:t> of </a:t>
            </a:r>
            <a:r>
              <a:rPr lang="nl-BE" sz="2800" dirty="0" err="1"/>
              <a:t>the</a:t>
            </a:r>
            <a:r>
              <a:rPr lang="nl-BE" sz="2800" dirty="0"/>
              <a:t> </a:t>
            </a:r>
            <a:r>
              <a:rPr lang="nl-BE" sz="2800" dirty="0" err="1"/>
              <a:t>minority</a:t>
            </a:r>
            <a:r>
              <a:rPr lang="nl-BE" sz="2800" dirty="0"/>
              <a:t> is </a:t>
            </a:r>
            <a:r>
              <a:rPr lang="nl-BE" sz="2800" dirty="0" err="1"/>
              <a:t>brought</a:t>
            </a:r>
            <a:r>
              <a:rPr lang="nl-BE" sz="2800" dirty="0"/>
              <a:t>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/>
              <a:t>Conflict is </a:t>
            </a:r>
            <a:r>
              <a:rPr lang="nl-BE" sz="2800" dirty="0" err="1"/>
              <a:t>useful</a:t>
            </a:r>
            <a:r>
              <a:rPr lang="nl-BE" sz="2800" dirty="0"/>
              <a:t>: </a:t>
            </a:r>
            <a:r>
              <a:rPr lang="nl-BE" sz="2800" dirty="0" err="1"/>
              <a:t>address</a:t>
            </a:r>
            <a:r>
              <a:rPr lang="nl-BE" sz="2800" dirty="0"/>
              <a:t> issues “</a:t>
            </a:r>
            <a:r>
              <a:rPr lang="nl-BE" sz="2800" dirty="0" err="1"/>
              <a:t>under</a:t>
            </a:r>
            <a:r>
              <a:rPr lang="nl-BE" sz="2800" dirty="0"/>
              <a:t> </a:t>
            </a:r>
            <a:r>
              <a:rPr lang="nl-BE" sz="2800" dirty="0" err="1"/>
              <a:t>the</a:t>
            </a:r>
            <a:r>
              <a:rPr lang="nl-BE" sz="2800" dirty="0"/>
              <a:t> waterline” </a:t>
            </a:r>
          </a:p>
        </p:txBody>
      </p:sp>
    </p:spTree>
    <p:extLst>
      <p:ext uri="{BB962C8B-B14F-4D97-AF65-F5344CB8AC3E}">
        <p14:creationId xmlns:p14="http://schemas.microsoft.com/office/powerpoint/2010/main" val="3406443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367C7-3B4D-52B2-65EE-0B161D969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AC7408-3C82-5612-1D13-4131A24C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DD </a:t>
            </a:r>
            <a:r>
              <a:rPr lang="nl-BE" dirty="0" err="1"/>
              <a:t>Decision</a:t>
            </a:r>
            <a:r>
              <a:rPr lang="nl-BE" dirty="0"/>
              <a:t> making </a:t>
            </a:r>
            <a:r>
              <a:rPr lang="nl-BE" dirty="0" err="1"/>
              <a:t>method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1AFE76-614E-5F8E-5DF4-E5E82A888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28" y="1280160"/>
            <a:ext cx="10813473" cy="49463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sz="3200" dirty="0"/>
              <a:t>Collect </a:t>
            </a:r>
            <a:r>
              <a:rPr lang="nl-BE" sz="3200" dirty="0" err="1"/>
              <a:t>all</a:t>
            </a:r>
            <a:r>
              <a:rPr lang="nl-BE" sz="3200" dirty="0"/>
              <a:t> </a:t>
            </a:r>
            <a:r>
              <a:rPr lang="nl-BE" sz="3200" dirty="0" err="1"/>
              <a:t>ideas</a:t>
            </a:r>
            <a:r>
              <a:rPr lang="nl-BE" sz="3200" dirty="0"/>
              <a:t>, viewpoints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200" dirty="0" err="1"/>
              <a:t>Empower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</a:t>
            </a:r>
            <a:r>
              <a:rPr lang="nl-BE" sz="3200" dirty="0" err="1"/>
              <a:t>minority</a:t>
            </a:r>
            <a:r>
              <a:rPr lang="nl-BE" sz="3200" dirty="0"/>
              <a:t> </a:t>
            </a:r>
            <a:r>
              <a:rPr lang="nl-BE" sz="3200" dirty="0" err="1"/>
              <a:t>voices</a:t>
            </a:r>
            <a:r>
              <a:rPr lang="nl-BE" sz="3200" dirty="0"/>
              <a:t>:  look </a:t>
            </a:r>
            <a:r>
              <a:rPr lang="nl-BE" sz="3200" dirty="0" err="1"/>
              <a:t>for</a:t>
            </a:r>
            <a:r>
              <a:rPr lang="nl-BE" sz="3200" dirty="0"/>
              <a:t> “No”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200" dirty="0"/>
              <a:t>Spread </a:t>
            </a:r>
            <a:r>
              <a:rPr lang="nl-BE" sz="3200" dirty="0" err="1"/>
              <a:t>the</a:t>
            </a:r>
            <a:r>
              <a:rPr lang="nl-BE" sz="3200" dirty="0"/>
              <a:t> “No” </a:t>
            </a:r>
          </a:p>
          <a:p>
            <a:pPr marL="1200150" lvl="2" indent="-514350">
              <a:buFont typeface="+mj-lt"/>
              <a:buAutoNum type="arabicPeriod"/>
            </a:pPr>
            <a:r>
              <a:rPr lang="nl-BE" sz="2400" dirty="0" err="1"/>
              <a:t>Who</a:t>
            </a:r>
            <a:r>
              <a:rPr lang="nl-BE" sz="2400" dirty="0"/>
              <a:t> </a:t>
            </a:r>
            <a:r>
              <a:rPr lang="nl-BE" sz="2400" dirty="0" err="1"/>
              <a:t>recognizes</a:t>
            </a:r>
            <a:r>
              <a:rPr lang="nl-BE" sz="2400" dirty="0"/>
              <a:t> </a:t>
            </a:r>
            <a:r>
              <a:rPr lang="nl-BE" sz="2400" dirty="0" err="1"/>
              <a:t>this</a:t>
            </a:r>
            <a:r>
              <a:rPr lang="nl-BE" sz="2400" dirty="0"/>
              <a:t>?</a:t>
            </a:r>
          </a:p>
          <a:p>
            <a:pPr marL="1200150" lvl="2" indent="-514350">
              <a:buFont typeface="+mj-lt"/>
              <a:buAutoNum type="arabicPeriod"/>
            </a:pPr>
            <a:r>
              <a:rPr lang="nl-BE" sz="2400" dirty="0"/>
              <a:t>Even </a:t>
            </a:r>
            <a:r>
              <a:rPr lang="nl-BE" sz="2400" dirty="0" err="1"/>
              <a:t>when</a:t>
            </a:r>
            <a:r>
              <a:rPr lang="nl-BE" sz="2400" dirty="0"/>
              <a:t> </a:t>
            </a:r>
            <a:r>
              <a:rPr lang="nl-BE" sz="2400" dirty="0" err="1"/>
              <a:t>similar</a:t>
            </a:r>
            <a:r>
              <a:rPr lang="nl-BE" sz="2400" dirty="0"/>
              <a:t> in </a:t>
            </a:r>
            <a:r>
              <a:rPr lang="nl-BE" sz="2400" dirty="0" err="1"/>
              <a:t>stead</a:t>
            </a:r>
            <a:r>
              <a:rPr lang="nl-BE" sz="2400" dirty="0"/>
              <a:t> of </a:t>
            </a:r>
            <a:r>
              <a:rPr lang="nl-BE" sz="2400" dirty="0" err="1"/>
              <a:t>exactly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same</a:t>
            </a:r>
            <a:endParaRPr lang="nl-BE" sz="2400" dirty="0"/>
          </a:p>
          <a:p>
            <a:pPr marL="514350" indent="-514350">
              <a:buFont typeface="+mj-lt"/>
              <a:buAutoNum type="arabicPeriod"/>
            </a:pPr>
            <a:r>
              <a:rPr lang="nl-BE" sz="3200" dirty="0"/>
              <a:t>VOTE</a:t>
            </a:r>
          </a:p>
          <a:p>
            <a:pPr marL="685800" lvl="2" indent="0">
              <a:buNone/>
            </a:pPr>
            <a:r>
              <a:rPr lang="nl-BE" sz="2400" dirty="0" err="1"/>
              <a:t>Unanimity</a:t>
            </a:r>
            <a:r>
              <a:rPr lang="nl-BE" sz="2400" dirty="0"/>
              <a:t>? Go </a:t>
            </a:r>
            <a:r>
              <a:rPr lang="nl-BE" sz="2400" dirty="0" err="1"/>
              <a:t>for</a:t>
            </a:r>
            <a:r>
              <a:rPr lang="nl-BE" sz="2400" dirty="0"/>
              <a:t> </a:t>
            </a:r>
            <a:r>
              <a:rPr lang="nl-BE" sz="2400" dirty="0" err="1"/>
              <a:t>it</a:t>
            </a:r>
            <a:r>
              <a:rPr lang="nl-BE" sz="2400" dirty="0"/>
              <a:t>!</a:t>
            </a:r>
          </a:p>
          <a:p>
            <a:pPr marL="685800" lvl="2" indent="0">
              <a:buNone/>
            </a:pPr>
            <a:r>
              <a:rPr lang="nl-BE" sz="2400" dirty="0" err="1"/>
              <a:t>Majority</a:t>
            </a:r>
            <a:r>
              <a:rPr lang="nl-BE" sz="2400" dirty="0"/>
              <a:t>? Step 4</a:t>
            </a:r>
          </a:p>
          <a:p>
            <a:pPr marL="685800" lvl="2" indent="0">
              <a:buNone/>
            </a:pPr>
            <a:r>
              <a:rPr lang="nl-BE" sz="2400" dirty="0"/>
              <a:t>Group members are </a:t>
            </a:r>
            <a:r>
              <a:rPr lang="nl-BE" sz="2400" dirty="0" err="1"/>
              <a:t>divided</a:t>
            </a:r>
            <a:r>
              <a:rPr lang="nl-BE" sz="2400" dirty="0"/>
              <a:t>: </a:t>
            </a:r>
            <a:r>
              <a:rPr lang="nl-BE" sz="2400" dirty="0" err="1"/>
              <a:t>give</a:t>
            </a:r>
            <a:r>
              <a:rPr lang="nl-BE" sz="2400" dirty="0"/>
              <a:t> </a:t>
            </a:r>
            <a:r>
              <a:rPr lang="nl-BE" sz="2400" dirty="0" err="1"/>
              <a:t>space</a:t>
            </a:r>
            <a:r>
              <a:rPr lang="nl-BE" sz="2400" dirty="0"/>
              <a:t> </a:t>
            </a:r>
            <a:r>
              <a:rPr lang="nl-BE" sz="2400" dirty="0" err="1"/>
              <a:t>for</a:t>
            </a:r>
            <a:r>
              <a:rPr lang="nl-BE" sz="2400" dirty="0"/>
              <a:t> </a:t>
            </a:r>
            <a:r>
              <a:rPr lang="nl-BE" sz="2400" dirty="0" err="1"/>
              <a:t>lobbying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vote</a:t>
            </a:r>
            <a:r>
              <a:rPr lang="nl-BE" sz="2400" dirty="0"/>
              <a:t> </a:t>
            </a:r>
            <a:r>
              <a:rPr lang="nl-BE" sz="2400" dirty="0" err="1"/>
              <a:t>again</a:t>
            </a:r>
            <a:endParaRPr lang="nl-BE" sz="2400" dirty="0"/>
          </a:p>
          <a:p>
            <a:pPr marL="514350" indent="-514350">
              <a:buFont typeface="+mj-lt"/>
              <a:buAutoNum type="arabicPeriod"/>
            </a:pPr>
            <a:r>
              <a:rPr lang="nl-BE" sz="3000" dirty="0" err="1"/>
              <a:t>Ask</a:t>
            </a:r>
            <a:r>
              <a:rPr lang="nl-BE" sz="3000" dirty="0"/>
              <a:t> </a:t>
            </a:r>
            <a:r>
              <a:rPr lang="nl-BE" sz="3000" dirty="0" err="1"/>
              <a:t>minority</a:t>
            </a:r>
            <a:r>
              <a:rPr lang="nl-BE" sz="3000" dirty="0"/>
              <a:t> </a:t>
            </a:r>
            <a:r>
              <a:rPr lang="nl-BE" sz="3000" dirty="0" err="1"/>
              <a:t>what</a:t>
            </a:r>
            <a:r>
              <a:rPr lang="nl-BE" sz="3000" dirty="0"/>
              <a:t> is </a:t>
            </a:r>
            <a:r>
              <a:rPr lang="nl-BE" sz="3000" dirty="0" err="1"/>
              <a:t>needed</a:t>
            </a:r>
            <a:r>
              <a:rPr lang="nl-BE" sz="3000" dirty="0"/>
              <a:t> </a:t>
            </a:r>
            <a:r>
              <a:rPr lang="nl-BE" sz="3000" dirty="0" err="1"/>
              <a:t>to</a:t>
            </a:r>
            <a:r>
              <a:rPr lang="nl-BE" sz="3000" dirty="0"/>
              <a:t> </a:t>
            </a:r>
            <a:r>
              <a:rPr lang="nl-BE" sz="3000" dirty="0" err="1"/>
              <a:t>come</a:t>
            </a:r>
            <a:r>
              <a:rPr lang="nl-BE" sz="3000" dirty="0"/>
              <a:t> </a:t>
            </a:r>
            <a:r>
              <a:rPr lang="nl-BE" sz="3000" dirty="0" err="1"/>
              <a:t>along</a:t>
            </a:r>
            <a:r>
              <a:rPr lang="nl-BE" sz="3000" dirty="0"/>
              <a:t> </a:t>
            </a:r>
            <a:r>
              <a:rPr lang="nl-BE" sz="3000" dirty="0" err="1"/>
              <a:t>with</a:t>
            </a:r>
            <a:r>
              <a:rPr lang="nl-BE" sz="3000" dirty="0"/>
              <a:t> </a:t>
            </a:r>
            <a:r>
              <a:rPr lang="nl-BE" sz="3000" dirty="0" err="1"/>
              <a:t>the</a:t>
            </a:r>
            <a:r>
              <a:rPr lang="nl-BE" sz="3000" dirty="0"/>
              <a:t> </a:t>
            </a:r>
            <a:r>
              <a:rPr lang="nl-BE" sz="3000" dirty="0" err="1"/>
              <a:t>decision</a:t>
            </a:r>
            <a:endParaRPr lang="nl-BE" sz="3000" dirty="0"/>
          </a:p>
          <a:p>
            <a:pPr marL="514350" indent="-514350">
              <a:buFont typeface="+mj-lt"/>
              <a:buAutoNum type="arabicPeriod"/>
            </a:pPr>
            <a:endParaRPr lang="nl-BE" sz="3200" dirty="0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858C913C-1B63-7842-FA8C-F672336DB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6E4B4-FFB4-0933-E291-6CEFFE20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Exercise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145EB2-FED9-34E7-CE53-AA82439FA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join</a:t>
            </a:r>
            <a:r>
              <a:rPr lang="nl-BE" dirty="0"/>
              <a:t> a </a:t>
            </a:r>
            <a:r>
              <a:rPr lang="nl-BE" dirty="0" err="1"/>
              <a:t>group</a:t>
            </a:r>
            <a:r>
              <a:rPr lang="nl-BE" dirty="0"/>
              <a:t> of 5 (Teams break out room)</a:t>
            </a:r>
          </a:p>
          <a:p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group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80% of </a:t>
            </a:r>
            <a:r>
              <a:rPr lang="nl-BE" dirty="0" err="1"/>
              <a:t>the</a:t>
            </a:r>
            <a:r>
              <a:rPr lang="nl-BE" dirty="0"/>
              <a:t> assessment of a small course in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programme</a:t>
            </a:r>
            <a:endParaRPr lang="nl-BE" dirty="0"/>
          </a:p>
          <a:p>
            <a:r>
              <a:rPr lang="nl-BE" dirty="0" err="1"/>
              <a:t>Decision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take: </a:t>
            </a:r>
            <a:r>
              <a:rPr lang="nl-BE" dirty="0" err="1"/>
              <a:t>how</a:t>
            </a:r>
            <a:r>
              <a:rPr lang="nl-BE" dirty="0"/>
              <a:t> are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going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meet? (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often</a:t>
            </a:r>
            <a:r>
              <a:rPr lang="nl-BE" dirty="0"/>
              <a:t>,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days</a:t>
            </a:r>
            <a:r>
              <a:rPr lang="nl-BE" dirty="0"/>
              <a:t>, …)</a:t>
            </a:r>
          </a:p>
          <a:p>
            <a:r>
              <a:rPr lang="nl-BE" dirty="0"/>
              <a:t>Take </a:t>
            </a:r>
            <a:r>
              <a:rPr lang="nl-BE" dirty="0" err="1"/>
              <a:t>the</a:t>
            </a:r>
            <a:r>
              <a:rPr lang="nl-BE" dirty="0"/>
              <a:t> 5 steps </a:t>
            </a:r>
            <a:r>
              <a:rPr lang="nl-BE" dirty="0" err="1"/>
              <a:t>to</a:t>
            </a:r>
            <a:r>
              <a:rPr lang="nl-BE" dirty="0"/>
              <a:t> make a </a:t>
            </a:r>
            <a:r>
              <a:rPr lang="nl-BE" dirty="0" err="1"/>
              <a:t>decision</a:t>
            </a:r>
            <a:r>
              <a:rPr lang="nl-BE" dirty="0"/>
              <a:t> in </a:t>
            </a:r>
            <a:r>
              <a:rPr lang="nl-BE" dirty="0" err="1"/>
              <a:t>about</a:t>
            </a:r>
            <a:r>
              <a:rPr lang="nl-BE" dirty="0"/>
              <a:t>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83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09EE7-E646-C802-107A-DDF168B03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823B-56B5-89DF-F44A-7C39358E1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529" y="254000"/>
            <a:ext cx="8610600" cy="825501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085E805-DA33-69A8-3BA3-6FA434E671C9}"/>
              </a:ext>
            </a:extLst>
          </p:cNvPr>
          <p:cNvSpPr/>
          <p:nvPr/>
        </p:nvSpPr>
        <p:spPr>
          <a:xfrm rot="16200000">
            <a:off x="2400733" y="4259210"/>
            <a:ext cx="313037" cy="2828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D1593257-9963-8A5E-22D5-0B82C5646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A78EECEC-BE5F-9F5F-3170-D454399A5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70" y="115454"/>
            <a:ext cx="2273041" cy="5524499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nl-BE" dirty="0"/>
              <a:t>Check in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Diversity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 err="1"/>
              <a:t>Investing</a:t>
            </a:r>
            <a:r>
              <a:rPr lang="nl-BE" dirty="0"/>
              <a:t> in </a:t>
            </a:r>
            <a:r>
              <a:rPr lang="nl-BE" dirty="0" err="1"/>
              <a:t>relationships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Divergent thinking</a:t>
            </a:r>
          </a:p>
          <a:p>
            <a:pPr algn="r">
              <a:lnSpc>
                <a:spcPct val="100000"/>
              </a:lnSpc>
            </a:pPr>
            <a:r>
              <a:rPr lang="nl-BE" dirty="0"/>
              <a:t>Making thinking </a:t>
            </a:r>
            <a:r>
              <a:rPr lang="nl-BE" dirty="0" err="1"/>
              <a:t>visible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/>
              <a:t>Using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wisdom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minority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Conflict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Wrap</a:t>
            </a:r>
            <a:r>
              <a:rPr lang="nl-BE" dirty="0"/>
              <a:t> up</a:t>
            </a:r>
          </a:p>
        </p:txBody>
      </p:sp>
      <p:pic>
        <p:nvPicPr>
          <p:cNvPr id="7" name="Picture 6" descr="Cartoon of a dog and cat sitting at a desk&#10;&#10;AI-generated content may be incorrect.">
            <a:extLst>
              <a:ext uri="{FF2B5EF4-FFF2-40B4-BE49-F238E27FC236}">
                <a16:creationId xmlns:a16="http://schemas.microsoft.com/office/drawing/2014/main" id="{AA3B73E0-F659-AEB8-6580-6361554DF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53" y="1208917"/>
            <a:ext cx="5517573" cy="44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82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DFCF7-E24D-2C01-9385-7E76B4A30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420CA1-350F-0BF7-47DA-247E3296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Passing a </a:t>
            </a:r>
            <a:r>
              <a:rPr lang="nl-BE" dirty="0" err="1"/>
              <a:t>message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75236C-B905-B3C2-8D84-30CF9CE96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 err="1"/>
              <a:t>Speak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“I”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Describe</a:t>
            </a:r>
            <a:r>
              <a:rPr lang="nl-BE" dirty="0"/>
              <a:t> </a:t>
            </a:r>
            <a:r>
              <a:rPr lang="nl-BE" dirty="0" err="1"/>
              <a:t>behavior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Describe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effect </a:t>
            </a:r>
            <a:r>
              <a:rPr lang="nl-BE" dirty="0" err="1"/>
              <a:t>it</a:t>
            </a:r>
            <a:r>
              <a:rPr lang="nl-BE" dirty="0"/>
              <a:t> has on </a:t>
            </a:r>
            <a:r>
              <a:rPr lang="nl-BE" dirty="0" err="1"/>
              <a:t>you</a:t>
            </a:r>
            <a:r>
              <a:rPr lang="nl-BE" dirty="0"/>
              <a:t> /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group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Describe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desired</a:t>
            </a:r>
            <a:r>
              <a:rPr lang="nl-BE" dirty="0"/>
              <a:t> </a:t>
            </a:r>
            <a:r>
              <a:rPr lang="nl-BE" dirty="0" err="1"/>
              <a:t>behavior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Ask</a:t>
            </a:r>
            <a:r>
              <a:rPr lang="nl-BE" dirty="0"/>
              <a:t> help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understand</a:t>
            </a:r>
            <a:r>
              <a:rPr lang="nl-BE" dirty="0"/>
              <a:t> </a:t>
            </a:r>
            <a:r>
              <a:rPr lang="nl-BE" dirty="0" err="1"/>
              <a:t>where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coming</a:t>
            </a:r>
            <a:r>
              <a:rPr lang="nl-BE" dirty="0"/>
              <a:t> </a:t>
            </a:r>
            <a:r>
              <a:rPr lang="nl-BE" dirty="0" err="1"/>
              <a:t>from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Ask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person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move </a:t>
            </a:r>
            <a:r>
              <a:rPr lang="nl-BE" dirty="0" err="1"/>
              <a:t>further</a:t>
            </a:r>
            <a:r>
              <a:rPr lang="nl-BE" dirty="0"/>
              <a:t> </a:t>
            </a:r>
            <a:r>
              <a:rPr lang="nl-BE" dirty="0" err="1"/>
              <a:t>constructively</a:t>
            </a:r>
            <a:endParaRPr lang="en-US" dirty="0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AA530D08-DAD9-0FE4-0B52-0D665F701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4A8E7-97C1-414F-980E-058DC4BC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Learning </a:t>
            </a:r>
            <a:r>
              <a:rPr lang="nl-BE" dirty="0" err="1"/>
              <a:t>outcomes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DE8257-E90E-40AD-8F3A-5655E0EB7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05" y="1201882"/>
            <a:ext cx="11527790" cy="4946304"/>
          </a:xfrm>
        </p:spPr>
        <p:txBody>
          <a:bodyPr/>
          <a:lstStyle/>
          <a:p>
            <a:r>
              <a:rPr lang="en-US" dirty="0"/>
              <a:t>To identify various characteristics in which people can differ and their possible effect</a:t>
            </a:r>
          </a:p>
          <a:p>
            <a:r>
              <a:rPr lang="en-US" dirty="0"/>
              <a:t>To name factors of success and difficulties in group work</a:t>
            </a:r>
          </a:p>
          <a:p>
            <a:r>
              <a:rPr lang="en-US" dirty="0"/>
              <a:t>To identify three things to build relationships in a group work</a:t>
            </a:r>
          </a:p>
          <a:p>
            <a:r>
              <a:rPr lang="en-US" dirty="0"/>
              <a:t>To make room for divergent thinking in group work</a:t>
            </a:r>
          </a:p>
          <a:p>
            <a:r>
              <a:rPr lang="en-US" dirty="0"/>
              <a:t>To make (diverse) thinking visible </a:t>
            </a:r>
          </a:p>
          <a:p>
            <a:r>
              <a:rPr lang="en-US" dirty="0"/>
              <a:t>To explain how the wisdom of the whole group can be used</a:t>
            </a:r>
          </a:p>
          <a:p>
            <a:r>
              <a:rPr lang="en-US" dirty="0"/>
              <a:t>To have courage to address difficulties/conflict</a:t>
            </a:r>
          </a:p>
          <a:p>
            <a:r>
              <a:rPr lang="en-US" dirty="0">
                <a:solidFill>
                  <a:srgbClr val="E00049"/>
                </a:solidFill>
              </a:rPr>
              <a:t>To assess the input here for your context</a:t>
            </a:r>
            <a:endParaRPr lang="nl-BE" dirty="0">
              <a:solidFill>
                <a:srgbClr val="E00049"/>
              </a:solidFill>
            </a:endParaRPr>
          </a:p>
        </p:txBody>
      </p:sp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73A0DBF6-90BB-D84F-E6A8-2062E314F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AABDD-4A6F-144B-BB60-465CBAC86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7624DD-9675-8EB7-0369-E700A3F7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Cf. </a:t>
            </a:r>
            <a:r>
              <a:rPr lang="nl-BE" dirty="0" err="1"/>
              <a:t>deep</a:t>
            </a:r>
            <a:r>
              <a:rPr lang="nl-BE" dirty="0"/>
              <a:t> </a:t>
            </a:r>
            <a:r>
              <a:rPr lang="nl-BE" dirty="0" err="1"/>
              <a:t>democracy</a:t>
            </a:r>
            <a:endParaRPr lang="en-US" dirty="0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62DF156-3453-C57A-2E2B-CFC8EA93A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pic>
        <p:nvPicPr>
          <p:cNvPr id="3" name="Picture 2" descr="A diagram of a line of people&#10;&#10;AI-generated content may be incorrect.">
            <a:extLst>
              <a:ext uri="{FF2B5EF4-FFF2-40B4-BE49-F238E27FC236}">
                <a16:creationId xmlns:a16="http://schemas.microsoft.com/office/drawing/2014/main" id="{E19B7576-D00D-AA0E-F4B2-2E3375972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903"/>
            <a:ext cx="12192000" cy="43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24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BB104-3E0E-0DED-3DA7-2AB617F4B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94ACE-A464-079F-D199-D174E3D9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Learning </a:t>
            </a:r>
            <a:r>
              <a:rPr lang="nl-BE" dirty="0" err="1"/>
              <a:t>outcomes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BB4F32-AE9E-71E2-AD22-382588443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65" y="1432560"/>
            <a:ext cx="11458517" cy="4946304"/>
          </a:xfrm>
        </p:spPr>
        <p:txBody>
          <a:bodyPr/>
          <a:lstStyle/>
          <a:p>
            <a:r>
              <a:rPr lang="en-US" dirty="0"/>
              <a:t>To identify various characteristics in which people can differ and their possible effect</a:t>
            </a:r>
          </a:p>
          <a:p>
            <a:r>
              <a:rPr lang="en-US" dirty="0"/>
              <a:t>To name factors of success and difficulties in group work</a:t>
            </a:r>
          </a:p>
          <a:p>
            <a:r>
              <a:rPr lang="en-US" dirty="0"/>
              <a:t>To identify three things to build relationships in a group work</a:t>
            </a:r>
          </a:p>
          <a:p>
            <a:r>
              <a:rPr lang="en-US" dirty="0"/>
              <a:t>To make room for divergent thinking in group work</a:t>
            </a:r>
          </a:p>
          <a:p>
            <a:r>
              <a:rPr lang="en-US" dirty="0"/>
              <a:t>To make (diverse) thinking visible </a:t>
            </a:r>
          </a:p>
          <a:p>
            <a:r>
              <a:rPr lang="en-US" dirty="0"/>
              <a:t>To explain how the wisdom of the whole group can be used</a:t>
            </a:r>
          </a:p>
          <a:p>
            <a:r>
              <a:rPr lang="en-US" dirty="0"/>
              <a:t>To have courage to address difficulties/conflict</a:t>
            </a:r>
          </a:p>
          <a:p>
            <a:r>
              <a:rPr lang="en-US" dirty="0">
                <a:solidFill>
                  <a:srgbClr val="E00049"/>
                </a:solidFill>
              </a:rPr>
              <a:t>To assess the input here for your context</a:t>
            </a:r>
            <a:endParaRPr lang="nl-BE" dirty="0">
              <a:solidFill>
                <a:srgbClr val="E00049"/>
              </a:solidFill>
            </a:endParaRPr>
          </a:p>
        </p:txBody>
      </p:sp>
      <p:pic>
        <p:nvPicPr>
          <p:cNvPr id="5" name="Picture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B1FA45DB-AA06-6931-AA9D-DA18327F9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A7512-589F-FBC9-AA3C-2230844E3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CC57687-D1E0-9282-D205-2628DE0518CA}"/>
              </a:ext>
            </a:extLst>
          </p:cNvPr>
          <p:cNvSpPr/>
          <p:nvPr/>
        </p:nvSpPr>
        <p:spPr>
          <a:xfrm rot="16200000">
            <a:off x="2436798" y="4854955"/>
            <a:ext cx="313037" cy="2828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A496D5DB-41AE-2A45-583A-C2B46B6CA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D5EB6A1C-3462-9942-B85C-F79AAC581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70" y="115454"/>
            <a:ext cx="2273041" cy="5524499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nl-BE" dirty="0"/>
              <a:t>Check in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Diversity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 err="1"/>
              <a:t>Investing</a:t>
            </a:r>
            <a:r>
              <a:rPr lang="nl-BE" dirty="0"/>
              <a:t> in </a:t>
            </a:r>
            <a:r>
              <a:rPr lang="nl-BE" dirty="0" err="1"/>
              <a:t>relationships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Divergent thinking</a:t>
            </a:r>
          </a:p>
          <a:p>
            <a:pPr algn="r">
              <a:lnSpc>
                <a:spcPct val="100000"/>
              </a:lnSpc>
            </a:pPr>
            <a:r>
              <a:rPr lang="nl-BE" dirty="0"/>
              <a:t>Making thinking </a:t>
            </a:r>
            <a:r>
              <a:rPr lang="nl-BE" dirty="0" err="1"/>
              <a:t>visible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/>
              <a:t>Using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wisdom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minority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Conflict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Wrap</a:t>
            </a:r>
            <a:r>
              <a:rPr lang="nl-BE" dirty="0"/>
              <a:t> 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AE1773-0B3A-F939-4A62-9DDF69639B49}"/>
              </a:ext>
            </a:extLst>
          </p:cNvPr>
          <p:cNvGrpSpPr/>
          <p:nvPr/>
        </p:nvGrpSpPr>
        <p:grpSpPr>
          <a:xfrm>
            <a:off x="3044950" y="1196106"/>
            <a:ext cx="8710816" cy="4465788"/>
            <a:chOff x="3083886" y="2138212"/>
            <a:chExt cx="8710816" cy="446578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82DBE-8B99-609E-2390-B89228179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3886" y="3174703"/>
              <a:ext cx="3604572" cy="342929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B6FC4F-69F4-85E1-EF49-CA62F41FF2C0}"/>
                </a:ext>
              </a:extLst>
            </p:cNvPr>
            <p:cNvSpPr txBox="1"/>
            <p:nvPr/>
          </p:nvSpPr>
          <p:spPr>
            <a:xfrm>
              <a:off x="7305829" y="3196852"/>
              <a:ext cx="448887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Go to : </a:t>
              </a:r>
              <a:r>
                <a:rPr lang="en-US" sz="2800" b="1" dirty="0">
                  <a:hlinkClick r:id="rId5"/>
                </a:rPr>
                <a:t>www.wooclap.com</a:t>
              </a:r>
              <a:r>
                <a:rPr lang="en-US" sz="2800" b="1" dirty="0"/>
                <a:t>  </a:t>
              </a:r>
            </a:p>
            <a:p>
              <a:r>
                <a:rPr lang="en-US" sz="2800" b="1" dirty="0"/>
                <a:t>Code: JANYDR</a:t>
              </a:r>
              <a:endParaRPr lang="en-US" sz="2800" dirty="0"/>
            </a:p>
          </p:txBody>
        </p:sp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0B03B2EF-DFF0-2398-641F-05645FB7C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486" y="2138212"/>
              <a:ext cx="932519" cy="932519"/>
            </a:xfrm>
            <a:prstGeom prst="rect">
              <a:avLst/>
            </a:prstGeom>
          </p:spPr>
        </p:pic>
        <p:pic>
          <p:nvPicPr>
            <p:cNvPr id="11" name="Graphic 10" descr="Internet with solid fill">
              <a:extLst>
                <a:ext uri="{FF2B5EF4-FFF2-40B4-BE49-F238E27FC236}">
                  <a16:creationId xmlns:a16="http://schemas.microsoft.com/office/drawing/2014/main" id="{6E2C8347-74E4-69BE-E2FB-5377DE7A7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87870" y="2138212"/>
              <a:ext cx="1195975" cy="1195975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F9AFF921-6FC7-46FE-35E3-147089345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1593" y="98582"/>
            <a:ext cx="8610600" cy="825501"/>
          </a:xfrm>
        </p:spPr>
        <p:txBody>
          <a:bodyPr/>
          <a:lstStyle/>
          <a:p>
            <a:r>
              <a:rPr lang="nl-BE" dirty="0"/>
              <a:t>Check out</a:t>
            </a:r>
          </a:p>
        </p:txBody>
      </p:sp>
    </p:spTree>
    <p:extLst>
      <p:ext uri="{BB962C8B-B14F-4D97-AF65-F5344CB8AC3E}">
        <p14:creationId xmlns:p14="http://schemas.microsoft.com/office/powerpoint/2010/main" val="179438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E524-DC25-4132-A2F5-3A5C3DD4B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2442" y="567037"/>
            <a:ext cx="8610600" cy="825501"/>
          </a:xfrm>
        </p:spPr>
        <p:txBody>
          <a:bodyPr/>
          <a:lstStyle/>
          <a:p>
            <a:r>
              <a:rPr lang="nl-BE" dirty="0" err="1"/>
              <a:t>Collaboration</a:t>
            </a:r>
            <a:r>
              <a:rPr lang="nl-BE" dirty="0"/>
              <a:t> in </a:t>
            </a:r>
            <a:r>
              <a:rPr lang="nl-BE" dirty="0" err="1"/>
              <a:t>groups</a:t>
            </a:r>
            <a:r>
              <a:rPr lang="nl-BE" dirty="0"/>
              <a:t>: </a:t>
            </a:r>
            <a:r>
              <a:rPr lang="nl-BE" dirty="0" err="1"/>
              <a:t>stimulating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challenging</a:t>
            </a:r>
            <a:r>
              <a:rPr lang="nl-BE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4B7E1-DBB6-438F-BFAE-BE0EA15633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2659" y="1204464"/>
            <a:ext cx="8610599" cy="4938884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1D86536-3818-43E1-A0BE-696F50491B4D}"/>
              </a:ext>
            </a:extLst>
          </p:cNvPr>
          <p:cNvSpPr/>
          <p:nvPr/>
        </p:nvSpPr>
        <p:spPr>
          <a:xfrm rot="16200000">
            <a:off x="2343664" y="269101"/>
            <a:ext cx="313037" cy="2828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F98D4A01-D52E-EF22-AA82-CCD9C98AC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4D2DB119-BC52-E9DC-4563-6EA6DDBD8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70" y="115454"/>
            <a:ext cx="2273041" cy="5524499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nl-BE" dirty="0"/>
              <a:t>Check in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Diversity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 err="1"/>
              <a:t>Investing</a:t>
            </a:r>
            <a:r>
              <a:rPr lang="nl-BE" dirty="0"/>
              <a:t> in </a:t>
            </a:r>
            <a:r>
              <a:rPr lang="nl-BE" dirty="0" err="1"/>
              <a:t>relationships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Divergent thinking</a:t>
            </a:r>
          </a:p>
          <a:p>
            <a:pPr algn="r">
              <a:lnSpc>
                <a:spcPct val="100000"/>
              </a:lnSpc>
            </a:pPr>
            <a:r>
              <a:rPr lang="nl-BE" dirty="0"/>
              <a:t>Making thinking </a:t>
            </a:r>
            <a:r>
              <a:rPr lang="nl-BE" dirty="0" err="1"/>
              <a:t>visible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/>
              <a:t>Using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wisdom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minority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Conflict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Wrap</a:t>
            </a:r>
            <a:r>
              <a:rPr lang="nl-BE" dirty="0"/>
              <a:t> up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F229AE-E4C8-3F0B-DC8D-62375442B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636" y="1525562"/>
            <a:ext cx="5538416" cy="530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4D2C72-0DE9-D720-1195-CE09F697133B}"/>
              </a:ext>
            </a:extLst>
          </p:cNvPr>
          <p:cNvSpPr txBox="1"/>
          <p:nvPr/>
        </p:nvSpPr>
        <p:spPr>
          <a:xfrm>
            <a:off x="9020230" y="9234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Tool used: </a:t>
            </a:r>
            <a:r>
              <a:rPr lang="en-US" sz="1800" b="1" dirty="0">
                <a:hlinkClick r:id="rId5"/>
              </a:rPr>
              <a:t>www.wooclap.com</a:t>
            </a:r>
            <a:r>
              <a:rPr lang="en-US" sz="18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465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CFA30-3862-2216-98C2-8E2CA99F6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59DF-3B56-D3C7-8B84-C11026245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529" y="254000"/>
            <a:ext cx="8610600" cy="825501"/>
          </a:xfrm>
        </p:spPr>
        <p:txBody>
          <a:bodyPr/>
          <a:lstStyle/>
          <a:p>
            <a:r>
              <a:rPr lang="nl-BE" dirty="0" err="1"/>
              <a:t>Diversity</a:t>
            </a:r>
            <a:r>
              <a:rPr lang="nl-BE" dirty="0"/>
              <a:t> in </a:t>
            </a:r>
            <a:r>
              <a:rPr lang="nl-BE" dirty="0" err="1"/>
              <a:t>collaboration</a:t>
            </a:r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9354E-3695-A83D-93A0-0C3A575B9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2659" y="1204464"/>
            <a:ext cx="8610599" cy="4938884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Of </a:t>
            </a:r>
            <a:r>
              <a:rPr lang="nl-BE" dirty="0" err="1"/>
              <a:t>what</a:t>
            </a:r>
            <a:r>
              <a:rPr lang="nl-BE" dirty="0"/>
              <a:t> does </a:t>
            </a:r>
            <a:r>
              <a:rPr lang="nl-BE" dirty="0" err="1"/>
              <a:t>it</a:t>
            </a:r>
            <a:r>
              <a:rPr lang="nl-BE" dirty="0"/>
              <a:t> make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think</a:t>
            </a:r>
            <a:r>
              <a:rPr lang="nl-BE" dirty="0"/>
              <a:t>?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4E1C08C-F1B9-6DB7-AF82-7C0D068C9171}"/>
              </a:ext>
            </a:extLst>
          </p:cNvPr>
          <p:cNvSpPr/>
          <p:nvPr/>
        </p:nvSpPr>
        <p:spPr>
          <a:xfrm rot="16200000">
            <a:off x="2340246" y="906528"/>
            <a:ext cx="313037" cy="2828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B109CD95-D4AD-E573-2A63-78BFDDD21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565CED60-E4F2-896C-A05E-B09A3ED2B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70" y="115454"/>
            <a:ext cx="2273041" cy="5524499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nl-BE" dirty="0"/>
              <a:t>Check in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Diversity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 err="1"/>
              <a:t>Investing</a:t>
            </a:r>
            <a:r>
              <a:rPr lang="nl-BE" dirty="0"/>
              <a:t> in </a:t>
            </a:r>
            <a:r>
              <a:rPr lang="nl-BE" dirty="0" err="1"/>
              <a:t>relationships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Divergent thinking</a:t>
            </a:r>
          </a:p>
          <a:p>
            <a:pPr algn="r">
              <a:lnSpc>
                <a:spcPct val="100000"/>
              </a:lnSpc>
            </a:pPr>
            <a:r>
              <a:rPr lang="nl-BE" dirty="0"/>
              <a:t>Making thinking </a:t>
            </a:r>
            <a:r>
              <a:rPr lang="nl-BE" dirty="0" err="1"/>
              <a:t>visible</a:t>
            </a:r>
            <a:endParaRPr lang="nl-BE" dirty="0"/>
          </a:p>
          <a:p>
            <a:pPr algn="r">
              <a:lnSpc>
                <a:spcPct val="100000"/>
              </a:lnSpc>
            </a:pPr>
            <a:r>
              <a:rPr lang="nl-BE" dirty="0"/>
              <a:t>Using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wisdom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minority</a:t>
            </a:r>
            <a:endParaRPr lang="nl-BE" dirty="0"/>
          </a:p>
          <a:p>
            <a:pPr algn="r">
              <a:lnSpc>
                <a:spcPct val="150000"/>
              </a:lnSpc>
            </a:pPr>
            <a:r>
              <a:rPr lang="nl-BE" dirty="0"/>
              <a:t>Conflict</a:t>
            </a:r>
          </a:p>
          <a:p>
            <a:pPr algn="r">
              <a:lnSpc>
                <a:spcPct val="150000"/>
              </a:lnSpc>
            </a:pPr>
            <a:r>
              <a:rPr lang="nl-BE" dirty="0" err="1"/>
              <a:t>Wrap</a:t>
            </a:r>
            <a:r>
              <a:rPr lang="nl-BE" dirty="0"/>
              <a:t> up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2317C2-4503-28F8-A337-3D0ED9C56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472" y="2809674"/>
            <a:ext cx="9379527" cy="176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3AB40-1297-9D83-DED1-D4D76BB9F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1C70303D-F7CF-A534-9CA8-C05EB0729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5365017"/>
            <a:ext cx="1726841" cy="1289249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9CAB967D-1232-2320-DA81-42CA5025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F03510-3C0F-6F73-05E3-01C5F3BCDF4D}"/>
              </a:ext>
            </a:extLst>
          </p:cNvPr>
          <p:cNvGrpSpPr/>
          <p:nvPr/>
        </p:nvGrpSpPr>
        <p:grpSpPr>
          <a:xfrm>
            <a:off x="1119908" y="1413164"/>
            <a:ext cx="7566892" cy="5241102"/>
            <a:chOff x="1119908" y="1413164"/>
            <a:chExt cx="7566892" cy="5241102"/>
          </a:xfrm>
        </p:grpSpPr>
        <p:pic>
          <p:nvPicPr>
            <p:cNvPr id="16" name="Picture 15" descr="Cartoon of a person pointing at a whiteboard with a person in a suit pointing at a sign&#10;&#10;AI-generated content may be incorrect.">
              <a:extLst>
                <a:ext uri="{FF2B5EF4-FFF2-40B4-BE49-F238E27FC236}">
                  <a16:creationId xmlns:a16="http://schemas.microsoft.com/office/drawing/2014/main" id="{F569F928-09A6-88F3-5DA6-B783E4431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908" y="1614286"/>
              <a:ext cx="7179459" cy="503998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290893-A687-7BB0-F2D3-7789582B6EFF}"/>
                </a:ext>
              </a:extLst>
            </p:cNvPr>
            <p:cNvSpPr/>
            <p:nvPr/>
          </p:nvSpPr>
          <p:spPr>
            <a:xfrm>
              <a:off x="6885709" y="1413164"/>
              <a:ext cx="1801091" cy="872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932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52CB-1852-509B-90BD-8FB58104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lorful circles with words&#10;&#10;AI-generated content may be incorrect.">
            <a:extLst>
              <a:ext uri="{FF2B5EF4-FFF2-40B4-BE49-F238E27FC236}">
                <a16:creationId xmlns:a16="http://schemas.microsoft.com/office/drawing/2014/main" id="{5A9662E4-B399-3845-347F-F9C7FB90A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90" y="365125"/>
            <a:ext cx="9325460" cy="62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8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127A-F356-8669-83BD-2D4A4DFD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Intersectionality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0A1D79-A90D-8FBA-BCC2-601D3E7A45A0}"/>
              </a:ext>
            </a:extLst>
          </p:cNvPr>
          <p:cNvSpPr txBox="1"/>
          <p:nvPr/>
        </p:nvSpPr>
        <p:spPr>
          <a:xfrm>
            <a:off x="7726174" y="1001498"/>
            <a:ext cx="41406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effectLst/>
              </a:rPr>
              <a:t>=&gt; the interconnected nature of social categorizations such as race, class, and gender as they apply to a given individual or group, regarded as creating overlapping and interdependent systems of discrimination or disadvantage.</a:t>
            </a:r>
          </a:p>
          <a:p>
            <a:r>
              <a:rPr lang="en-US" sz="2400" dirty="0">
                <a:effectLst/>
              </a:rPr>
              <a:t>"through an awareness of intersectionality, we can better acknowledge and ground the differences among us"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066682-685E-56DB-E344-55F4F37C5FFF}"/>
              </a:ext>
            </a:extLst>
          </p:cNvPr>
          <p:cNvSpPr txBox="1"/>
          <p:nvPr/>
        </p:nvSpPr>
        <p:spPr>
          <a:xfrm>
            <a:off x="8197229" y="5744406"/>
            <a:ext cx="29833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JD Kimberly </a:t>
            </a:r>
            <a:r>
              <a:rPr lang="en-US" dirty="0" err="1"/>
              <a:t>Crensaw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https://en.wikipedia.org/wiki/Kimberl%C3%A9_Crenshaw</a:t>
            </a:r>
            <a:r>
              <a:rPr lang="en-US" dirty="0"/>
              <a:t> </a:t>
            </a:r>
          </a:p>
        </p:txBody>
      </p:sp>
      <p:pic>
        <p:nvPicPr>
          <p:cNvPr id="16" name="Picture 15" descr="A wheel of power and colors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BBF63D92-5EC6-6AB8-4276-95A2BF3AA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" y="1339949"/>
            <a:ext cx="5176071" cy="500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EC725881-F685-1EF1-A3A2-0411503E2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3600" y="50608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3E0AC-40D4-97F7-D135-13FAEEAA9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E1F121-9CB8-FED4-82FD-83EFF01A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YOU </a:t>
            </a:r>
            <a:r>
              <a:rPr lang="nl-BE" dirty="0" err="1"/>
              <a:t>will</a:t>
            </a:r>
            <a:r>
              <a:rPr lang="nl-BE" dirty="0"/>
              <a:t> have </a:t>
            </a:r>
            <a:r>
              <a:rPr lang="nl-BE" dirty="0" err="1"/>
              <a:t>prejudices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11B793-3DA3-4662-08FD-9CDC6D37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183178"/>
            <a:ext cx="11402291" cy="4946304"/>
          </a:xfrm>
        </p:spPr>
        <p:txBody>
          <a:bodyPr/>
          <a:lstStyle/>
          <a:p>
            <a:r>
              <a:rPr lang="nl-BE" sz="2800" dirty="0" err="1"/>
              <a:t>Material</a:t>
            </a:r>
            <a:r>
              <a:rPr lang="nl-BE" sz="2800" dirty="0"/>
              <a:t> features: </a:t>
            </a:r>
            <a:r>
              <a:rPr lang="nl-BE" sz="2800" dirty="0" err="1"/>
              <a:t>visible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produce effect</a:t>
            </a:r>
          </a:p>
          <a:p>
            <a:r>
              <a:rPr lang="nl-BE" sz="2800" dirty="0"/>
              <a:t>In </a:t>
            </a:r>
            <a:r>
              <a:rPr lang="nl-BE" sz="2800" dirty="0" err="1"/>
              <a:t>academia</a:t>
            </a:r>
            <a:r>
              <a:rPr lang="nl-BE" sz="2800" dirty="0"/>
              <a:t> &gt;&gt; </a:t>
            </a:r>
            <a:r>
              <a:rPr lang="nl-BE" sz="2800" dirty="0" err="1"/>
              <a:t>When</a:t>
            </a:r>
            <a:r>
              <a:rPr lang="nl-BE" sz="2800" dirty="0"/>
              <a:t> </a:t>
            </a:r>
            <a:r>
              <a:rPr lang="nl-BE" sz="2800" dirty="0" err="1"/>
              <a:t>discussing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</a:t>
            </a:r>
            <a:r>
              <a:rPr lang="nl-BE" sz="2800" dirty="0" err="1"/>
              <a:t>working</a:t>
            </a:r>
            <a:r>
              <a:rPr lang="nl-BE" sz="2800" dirty="0"/>
              <a:t> in </a:t>
            </a:r>
            <a:r>
              <a:rPr lang="nl-BE" sz="2800" dirty="0" err="1"/>
              <a:t>group</a:t>
            </a:r>
            <a:r>
              <a:rPr lang="nl-BE" sz="2800" dirty="0"/>
              <a:t>: </a:t>
            </a:r>
            <a:r>
              <a:rPr lang="nl-BE" sz="2800" dirty="0" err="1"/>
              <a:t>what</a:t>
            </a:r>
            <a:r>
              <a:rPr lang="nl-BE" sz="2800" dirty="0"/>
              <a:t> </a:t>
            </a:r>
            <a:r>
              <a:rPr lang="nl-BE" sz="2800" dirty="0" err="1"/>
              <a:t>behaviors</a:t>
            </a:r>
            <a:r>
              <a:rPr lang="nl-BE" sz="2800" dirty="0"/>
              <a:t> </a:t>
            </a:r>
            <a:r>
              <a:rPr lang="nl-BE" sz="2800" dirty="0" err="1"/>
              <a:t>reinforces</a:t>
            </a:r>
            <a:r>
              <a:rPr lang="nl-BE" sz="2800" dirty="0"/>
              <a:t> / </a:t>
            </a:r>
            <a:r>
              <a:rPr lang="nl-BE" sz="2800" dirty="0" err="1"/>
              <a:t>weakens</a:t>
            </a:r>
            <a:r>
              <a:rPr lang="nl-BE" sz="2800" dirty="0"/>
              <a:t> status?</a:t>
            </a:r>
          </a:p>
          <a:p>
            <a:pPr lvl="1"/>
            <a:r>
              <a:rPr lang="nl-BE" sz="2400" dirty="0"/>
              <a:t> </a:t>
            </a:r>
            <a:r>
              <a:rPr lang="nl-BE" sz="2400" dirty="0" err="1"/>
              <a:t>amount</a:t>
            </a:r>
            <a:r>
              <a:rPr lang="nl-BE" sz="2400" dirty="0"/>
              <a:t> of </a:t>
            </a:r>
            <a:r>
              <a:rPr lang="nl-BE" sz="2400" dirty="0" err="1"/>
              <a:t>talking</a:t>
            </a:r>
            <a:endParaRPr lang="nl-BE" sz="2400" dirty="0"/>
          </a:p>
          <a:p>
            <a:pPr lvl="1"/>
            <a:r>
              <a:rPr lang="nl-BE" sz="2400" dirty="0"/>
              <a:t> </a:t>
            </a:r>
            <a:r>
              <a:rPr lang="nl-BE" sz="2400" dirty="0" err="1"/>
              <a:t>contributions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task</a:t>
            </a:r>
            <a:endParaRPr lang="nl-BE" sz="2400" dirty="0"/>
          </a:p>
          <a:p>
            <a:pPr lvl="1"/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way of </a:t>
            </a:r>
            <a:r>
              <a:rPr lang="nl-BE" sz="2400" dirty="0" err="1"/>
              <a:t>communicating</a:t>
            </a:r>
            <a:endParaRPr lang="nl-BE" sz="2400" dirty="0"/>
          </a:p>
          <a:p>
            <a:pPr lvl="1"/>
            <a:r>
              <a:rPr lang="nl-BE" sz="2400" dirty="0"/>
              <a:t> </a:t>
            </a:r>
            <a:r>
              <a:rPr lang="nl-BE" sz="2400" dirty="0" err="1"/>
              <a:t>not</a:t>
            </a:r>
            <a:r>
              <a:rPr lang="nl-BE" sz="2400" dirty="0"/>
              <a:t> </a:t>
            </a:r>
            <a:r>
              <a:rPr lang="nl-BE" sz="2400" dirty="0" err="1"/>
              <a:t>knowing</a:t>
            </a:r>
            <a:r>
              <a:rPr lang="nl-BE" sz="2400" dirty="0"/>
              <a:t> </a:t>
            </a:r>
            <a:r>
              <a:rPr lang="nl-BE" sz="2400" dirty="0" err="1"/>
              <a:t>something</a:t>
            </a:r>
            <a:endParaRPr lang="nl-BE" sz="2400" dirty="0"/>
          </a:p>
          <a:p>
            <a:pPr lvl="1"/>
            <a:r>
              <a:rPr lang="nl-BE" sz="2400" dirty="0"/>
              <a:t> </a:t>
            </a:r>
            <a:r>
              <a:rPr lang="nl-BE" sz="2400" dirty="0" err="1"/>
              <a:t>citing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concept dropping</a:t>
            </a:r>
          </a:p>
          <a:p>
            <a:pPr lvl="1"/>
            <a:r>
              <a:rPr lang="nl-BE" sz="2400" dirty="0"/>
              <a:t> </a:t>
            </a:r>
            <a:r>
              <a:rPr lang="nl-BE" sz="2400" dirty="0" err="1"/>
              <a:t>reactions</a:t>
            </a:r>
            <a:r>
              <a:rPr lang="nl-BE" sz="2400" dirty="0"/>
              <a:t> of fellow </a:t>
            </a:r>
            <a:r>
              <a:rPr lang="nl-BE" sz="2400" dirty="0" err="1"/>
              <a:t>students</a:t>
            </a:r>
            <a:endParaRPr lang="nl-BE" sz="2400" dirty="0"/>
          </a:p>
          <a:p>
            <a:pPr lvl="1"/>
            <a:r>
              <a:rPr lang="nl-BE" sz="2400" dirty="0"/>
              <a:t>… </a:t>
            </a:r>
          </a:p>
          <a:p>
            <a:r>
              <a:rPr lang="nl-BE" sz="2800" dirty="0"/>
              <a:t>(!) </a:t>
            </a:r>
            <a:r>
              <a:rPr lang="nl-BE" sz="2800" dirty="0" err="1"/>
              <a:t>be</a:t>
            </a:r>
            <a:r>
              <a:rPr lang="nl-BE" sz="2800" dirty="0"/>
              <a:t> </a:t>
            </a:r>
            <a:r>
              <a:rPr lang="nl-BE" sz="2800" dirty="0" err="1"/>
              <a:t>aware</a:t>
            </a:r>
            <a:r>
              <a:rPr lang="nl-BE" sz="2800" dirty="0"/>
              <a:t> of </a:t>
            </a:r>
            <a:r>
              <a:rPr lang="nl-BE" sz="2800" dirty="0" err="1"/>
              <a:t>your</a:t>
            </a:r>
            <a:r>
              <a:rPr lang="nl-BE" sz="2800" dirty="0"/>
              <a:t> </a:t>
            </a:r>
            <a:r>
              <a:rPr lang="nl-BE" sz="2800" dirty="0" err="1"/>
              <a:t>own</a:t>
            </a:r>
            <a:r>
              <a:rPr lang="nl-BE" sz="2800" dirty="0"/>
              <a:t> </a:t>
            </a:r>
            <a:r>
              <a:rPr lang="nl-BE" sz="2800" dirty="0" err="1"/>
              <a:t>prejudices</a:t>
            </a:r>
            <a:r>
              <a:rPr lang="nl-BE" sz="2800" dirty="0"/>
              <a:t> </a:t>
            </a:r>
            <a:r>
              <a:rPr lang="nl-BE" sz="2800" dirty="0" err="1"/>
              <a:t>towards</a:t>
            </a:r>
            <a:r>
              <a:rPr lang="nl-BE" sz="2800" dirty="0"/>
              <a:t> fellow </a:t>
            </a:r>
            <a:r>
              <a:rPr lang="nl-BE" sz="2800" dirty="0" err="1"/>
              <a:t>students</a:t>
            </a:r>
            <a:endParaRPr lang="nl-BE" sz="2800" dirty="0"/>
          </a:p>
          <a:p>
            <a:r>
              <a:rPr lang="nl-BE" sz="2800" dirty="0" err="1"/>
              <a:t>Invest</a:t>
            </a:r>
            <a:r>
              <a:rPr lang="nl-BE" sz="2800" dirty="0"/>
              <a:t> in </a:t>
            </a:r>
            <a:r>
              <a:rPr lang="nl-BE" sz="2800" dirty="0" err="1"/>
              <a:t>going</a:t>
            </a:r>
            <a:r>
              <a:rPr lang="nl-BE" sz="2800" dirty="0"/>
              <a:t> </a:t>
            </a:r>
            <a:r>
              <a:rPr lang="nl-BE" sz="2800" dirty="0" err="1"/>
              <a:t>beyond</a:t>
            </a:r>
            <a:r>
              <a:rPr lang="nl-BE" sz="2800" dirty="0"/>
              <a:t> </a:t>
            </a:r>
            <a:r>
              <a:rPr lang="nl-BE" sz="2800" dirty="0" err="1"/>
              <a:t>them</a:t>
            </a:r>
            <a:r>
              <a:rPr lang="nl-BE" sz="2800" dirty="0"/>
              <a:t> / </a:t>
            </a:r>
            <a:r>
              <a:rPr lang="nl-BE" sz="2800" dirty="0" err="1"/>
              <a:t>postpone</a:t>
            </a:r>
            <a:r>
              <a:rPr lang="nl-BE" sz="2800" dirty="0"/>
              <a:t> </a:t>
            </a:r>
            <a:r>
              <a:rPr lang="nl-BE" sz="2800" dirty="0" err="1"/>
              <a:t>judgement</a:t>
            </a:r>
            <a:endParaRPr lang="nl-BE" sz="2800" dirty="0"/>
          </a:p>
          <a:p>
            <a:r>
              <a:rPr lang="nl-BE" sz="2800" dirty="0"/>
              <a:t>Focus on </a:t>
            </a:r>
            <a:r>
              <a:rPr lang="nl-BE" sz="2800" dirty="0" err="1"/>
              <a:t>the</a:t>
            </a:r>
            <a:r>
              <a:rPr lang="nl-BE" sz="2800" dirty="0"/>
              <a:t> </a:t>
            </a:r>
            <a:r>
              <a:rPr lang="nl-BE" sz="2800" dirty="0" err="1"/>
              <a:t>work</a:t>
            </a:r>
            <a:r>
              <a:rPr lang="nl-BE" sz="2800" dirty="0"/>
              <a:t> </a:t>
            </a:r>
            <a:r>
              <a:rPr lang="nl-BE" sz="2800" dirty="0" err="1"/>
              <a:t>to</a:t>
            </a:r>
            <a:r>
              <a:rPr lang="nl-BE" sz="2800" dirty="0"/>
              <a:t> </a:t>
            </a:r>
            <a:r>
              <a:rPr lang="nl-BE" sz="2800" dirty="0" err="1"/>
              <a:t>be</a:t>
            </a:r>
            <a:r>
              <a:rPr lang="nl-BE" sz="2800" dirty="0"/>
              <a:t> </a:t>
            </a:r>
            <a:r>
              <a:rPr lang="nl-BE" sz="2800" dirty="0" err="1"/>
              <a:t>done</a:t>
            </a:r>
            <a:r>
              <a:rPr lang="nl-BE" sz="2800" dirty="0"/>
              <a:t> = a </a:t>
            </a:r>
            <a:r>
              <a:rPr lang="nl-BE" sz="2800" dirty="0" err="1"/>
              <a:t>group</a:t>
            </a:r>
            <a:r>
              <a:rPr lang="nl-BE" sz="2800" dirty="0"/>
              <a:t> </a:t>
            </a:r>
            <a:r>
              <a:rPr lang="nl-BE" sz="2800" dirty="0" err="1"/>
              <a:t>responsibility</a:t>
            </a:r>
            <a:endParaRPr lang="en-US" sz="2800" dirty="0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F750C1BD-9857-E668-497F-3FEB171FC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90" y="5351162"/>
            <a:ext cx="1726841" cy="12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LL_Powerpoint_sjabloon_inclusief onderwijs" id="{B1D95DD0-4E08-4035-8A9C-91A0FEBF7F99}" vid="{CA78E8F8-BEC5-4F9B-B5E5-271A7D6B0C54}"/>
    </a:ext>
  </a:extLst>
</a:theme>
</file>

<file path=ppt/theme/theme2.xml><?xml version="1.0" encoding="utf-8"?>
<a:theme xmlns:a="http://schemas.openxmlformats.org/drawingml/2006/main" name="Thema UCLL Rood">
  <a:themeElements>
    <a:clrScheme name="UCLL">
      <a:dk1>
        <a:srgbClr val="000000"/>
      </a:dk1>
      <a:lt1>
        <a:srgbClr val="FFFFFF"/>
      </a:lt1>
      <a:dk2>
        <a:srgbClr val="003469"/>
      </a:dk2>
      <a:lt2>
        <a:srgbClr val="FFFFFF"/>
      </a:lt2>
      <a:accent1>
        <a:srgbClr val="E30046"/>
      </a:accent1>
      <a:accent2>
        <a:srgbClr val="ABE1FA"/>
      </a:accent2>
      <a:accent3>
        <a:srgbClr val="003469"/>
      </a:accent3>
      <a:accent4>
        <a:srgbClr val="E30046"/>
      </a:accent4>
      <a:accent5>
        <a:srgbClr val="ABE1FA"/>
      </a:accent5>
      <a:accent6>
        <a:srgbClr val="003469"/>
      </a:accent6>
      <a:hlink>
        <a:srgbClr val="E30046"/>
      </a:hlink>
      <a:folHlink>
        <a:srgbClr val="ABE1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2400" b="0" i="0" dirty="0" err="1">
            <a:solidFill>
              <a:schemeClr val="bg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CLL_Powerpoint_sjabloon_inclusief onderwijs" id="{B1D95DD0-4E08-4035-8A9C-91A0FEBF7F99}" vid="{AC00FD2B-C955-4E26-8220-D6FBC0A3F52F}"/>
    </a:ext>
  </a:extLst>
</a:theme>
</file>

<file path=ppt/theme/theme3.xml><?xml version="1.0" encoding="utf-8"?>
<a:theme xmlns:a="http://schemas.openxmlformats.org/drawingml/2006/main" name="Thema UCLL Blauw">
  <a:themeElements>
    <a:clrScheme name="UCLL">
      <a:dk1>
        <a:srgbClr val="000000"/>
      </a:dk1>
      <a:lt1>
        <a:srgbClr val="FFFFFF"/>
      </a:lt1>
      <a:dk2>
        <a:srgbClr val="003469"/>
      </a:dk2>
      <a:lt2>
        <a:srgbClr val="FFFFFF"/>
      </a:lt2>
      <a:accent1>
        <a:srgbClr val="E30046"/>
      </a:accent1>
      <a:accent2>
        <a:srgbClr val="ABE1FA"/>
      </a:accent2>
      <a:accent3>
        <a:srgbClr val="003469"/>
      </a:accent3>
      <a:accent4>
        <a:srgbClr val="E30046"/>
      </a:accent4>
      <a:accent5>
        <a:srgbClr val="ABE1FA"/>
      </a:accent5>
      <a:accent6>
        <a:srgbClr val="003469"/>
      </a:accent6>
      <a:hlink>
        <a:srgbClr val="E30046"/>
      </a:hlink>
      <a:folHlink>
        <a:srgbClr val="ABE1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400" dirty="0" err="1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CLL_Powerpoint_sjabloon_inclusief onderwijs" id="{B1D95DD0-4E08-4035-8A9C-91A0FEBF7F99}" vid="{CB1958DB-A93A-463E-AB01-AE6BA19F3288}"/>
    </a:ext>
  </a:extLst>
</a:theme>
</file>

<file path=ppt/theme/theme4.xml><?xml version="1.0" encoding="utf-8"?>
<a:theme xmlns:a="http://schemas.openxmlformats.org/drawingml/2006/main" name="Inhoud">
  <a:themeElements>
    <a:clrScheme name="UCLL">
      <a:dk1>
        <a:srgbClr val="000000"/>
      </a:dk1>
      <a:lt1>
        <a:srgbClr val="FFFFFF"/>
      </a:lt1>
      <a:dk2>
        <a:srgbClr val="003469"/>
      </a:dk2>
      <a:lt2>
        <a:srgbClr val="FFFFFF"/>
      </a:lt2>
      <a:accent1>
        <a:srgbClr val="E30046"/>
      </a:accent1>
      <a:accent2>
        <a:srgbClr val="ABE1FA"/>
      </a:accent2>
      <a:accent3>
        <a:srgbClr val="003469"/>
      </a:accent3>
      <a:accent4>
        <a:srgbClr val="E30046"/>
      </a:accent4>
      <a:accent5>
        <a:srgbClr val="ABE1FA"/>
      </a:accent5>
      <a:accent6>
        <a:srgbClr val="003469"/>
      </a:accent6>
      <a:hlink>
        <a:srgbClr val="E30046"/>
      </a:hlink>
      <a:folHlink>
        <a:srgbClr val="ABE1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400" dirty="0" err="1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CLL_Powerpoint_sjabloon_inclusief onderwijs" id="{B1D95DD0-4E08-4035-8A9C-91A0FEBF7F99}" vid="{EE2A27B2-771D-4A9E-AE9F-BF730A6875D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28F89ED368E4DBFC8AA0FC748ABE3" ma:contentTypeVersion="7" ma:contentTypeDescription="Een nieuw document maken." ma:contentTypeScope="" ma:versionID="47e01465c6e58c317f0018d8d4eced67">
  <xsd:schema xmlns:xsd="http://www.w3.org/2001/XMLSchema" xmlns:xs="http://www.w3.org/2001/XMLSchema" xmlns:p="http://schemas.microsoft.com/office/2006/metadata/properties" xmlns:ns2="2c055f06-73dc-4de9-8b74-c56f59c49b67" targetNamespace="http://schemas.microsoft.com/office/2006/metadata/properties" ma:root="true" ma:fieldsID="70cbab7a994596d7edde905c9e4b2de3" ns2:_="">
    <xsd:import namespace="2c055f06-73dc-4de9-8b74-c56f59c49b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55f06-73dc-4de9-8b74-c56f59c49b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EE4D02-B292-40C8-BBE7-537BE80709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B6D215-5F3D-4270-8D11-7F19E74DECB7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2c055f06-73dc-4de9-8b74-c56f59c49b6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1DD745-4BE3-4D20-9275-F59355E9AD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55f06-73dc-4de9-8b74-c56f59c49b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UCLL_Powerpoint_sjabloon_inclusief onderwijs</Template>
  <TotalTime>453</TotalTime>
  <Words>1729</Words>
  <Application>Microsoft Office PowerPoint</Application>
  <PresentationFormat>Widescreen</PresentationFormat>
  <Paragraphs>273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Courier New</vt:lpstr>
      <vt:lpstr>Segoe UI Light</vt:lpstr>
      <vt:lpstr>Tahoma</vt:lpstr>
      <vt:lpstr>Wingdings</vt:lpstr>
      <vt:lpstr>Blanco</vt:lpstr>
      <vt:lpstr>Thema UCLL Rood</vt:lpstr>
      <vt:lpstr>Thema UCLL Blauw</vt:lpstr>
      <vt:lpstr>Inhoud</vt:lpstr>
      <vt:lpstr>DIGIGRAD </vt:lpstr>
      <vt:lpstr>Context </vt:lpstr>
      <vt:lpstr>Learning outcomes</vt:lpstr>
      <vt:lpstr>Collaboration in groups: stimulating and challenging?</vt:lpstr>
      <vt:lpstr>Diversity in collaboration</vt:lpstr>
      <vt:lpstr>PowerPoint Presentation</vt:lpstr>
      <vt:lpstr>PowerPoint Presentation</vt:lpstr>
      <vt:lpstr>Intersectionality</vt:lpstr>
      <vt:lpstr>YOU will have prejudices</vt:lpstr>
      <vt:lpstr>Does this make sense in your context/experience?</vt:lpstr>
      <vt:lpstr>PowerPoint Presentation</vt:lpstr>
      <vt:lpstr>Getting to know each other: stories connect</vt:lpstr>
      <vt:lpstr>Making expECTations explicit</vt:lpstr>
      <vt:lpstr>Clear working arrangements</vt:lpstr>
      <vt:lpstr>What does that mean in your context?</vt:lpstr>
      <vt:lpstr>What peers bring in!</vt:lpstr>
      <vt:lpstr>Sir Ken Robinson</vt:lpstr>
      <vt:lpstr>Basic technique</vt:lpstr>
      <vt:lpstr>6 thinking hats of de bono</vt:lpstr>
      <vt:lpstr>PowerPoint Presentation</vt:lpstr>
      <vt:lpstr>Externalise thinking</vt:lpstr>
      <vt:lpstr>WORD-PHRASE-SENTENCE</vt:lpstr>
      <vt:lpstr>PowerPoint Presentation</vt:lpstr>
      <vt:lpstr>Deep democracy (DD)</vt:lpstr>
      <vt:lpstr>PowerPoint Presentation</vt:lpstr>
      <vt:lpstr>A DD Decision making method</vt:lpstr>
      <vt:lpstr>Exercise</vt:lpstr>
      <vt:lpstr>PowerPoint Presentation</vt:lpstr>
      <vt:lpstr>Passing a message</vt:lpstr>
      <vt:lpstr>Cf. deep democracy</vt:lpstr>
      <vt:lpstr>Learning outcomes</vt:lpstr>
      <vt:lpstr>Check 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Lotte Wilms</dc:creator>
  <cp:lastModifiedBy>Karine Hindrix</cp:lastModifiedBy>
  <cp:revision>3</cp:revision>
  <cp:lastPrinted>2025-09-17T07:48:05Z</cp:lastPrinted>
  <dcterms:created xsi:type="dcterms:W3CDTF">2023-08-23T06:45:51Z</dcterms:created>
  <dcterms:modified xsi:type="dcterms:W3CDTF">2025-09-17T11:34:48Z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0x010100AE328F89ED368E4DBFC8AA0FC748ABE3</vt:lpwstr>
  </property>
</Properties>
</file>